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18288000" cy="10287000"/>
  <p:notesSz cx="18288000" cy="10287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00" b="0" i="0">
                <a:solidFill>
                  <a:schemeClr val="bg1"/>
                </a:solidFill>
                <a:latin typeface="NeueHaasGroteskDisp Pro Md"/>
                <a:cs typeface="NeueHaasGroteskDisp Pro M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450" b="0" i="0">
                <a:solidFill>
                  <a:srgbClr val="6B7280"/>
                </a:solidFill>
                <a:latin typeface="Golos Text"/>
                <a:cs typeface="Golos Text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="1">
                <a:latin typeface="Golos Text SemiBold"/>
                <a:cs typeface="Golos Text SemiBold"/>
              </a:rPr>
              <a:t>Disclaimer:</a:t>
            </a:r>
            <a:r>
              <a:rPr dirty="0" spc="80" b="1">
                <a:latin typeface="Golos Text SemiBold"/>
                <a:cs typeface="Golos Text SemiBold"/>
              </a:rPr>
              <a:t> </a:t>
            </a:r>
            <a:r>
              <a:rPr dirty="0"/>
              <a:t>This</a:t>
            </a:r>
            <a:r>
              <a:rPr dirty="0" spc="85"/>
              <a:t> </a:t>
            </a:r>
            <a:r>
              <a:rPr dirty="0"/>
              <a:t>checklist</a:t>
            </a:r>
            <a:r>
              <a:rPr dirty="0" spc="85"/>
              <a:t> </a:t>
            </a:r>
            <a:r>
              <a:rPr dirty="0"/>
              <a:t>is</a:t>
            </a:r>
            <a:r>
              <a:rPr dirty="0" spc="80"/>
              <a:t> </a:t>
            </a:r>
            <a:r>
              <a:rPr dirty="0"/>
              <a:t>for</a:t>
            </a:r>
            <a:r>
              <a:rPr dirty="0" spc="85"/>
              <a:t> </a:t>
            </a:r>
            <a:r>
              <a:rPr dirty="0"/>
              <a:t>general</a:t>
            </a:r>
            <a:r>
              <a:rPr dirty="0" spc="85"/>
              <a:t> </a:t>
            </a:r>
            <a:r>
              <a:rPr dirty="0"/>
              <a:t>informational</a:t>
            </a:r>
            <a:r>
              <a:rPr dirty="0" spc="85"/>
              <a:t> </a:t>
            </a:r>
            <a:r>
              <a:rPr dirty="0"/>
              <a:t>purposes</a:t>
            </a:r>
            <a:r>
              <a:rPr dirty="0" spc="80"/>
              <a:t> </a:t>
            </a:r>
            <a:r>
              <a:rPr dirty="0"/>
              <a:t>only</a:t>
            </a:r>
            <a:r>
              <a:rPr dirty="0" spc="85"/>
              <a:t> </a:t>
            </a:r>
            <a:r>
              <a:rPr dirty="0"/>
              <a:t>and</a:t>
            </a:r>
            <a:r>
              <a:rPr dirty="0" spc="85"/>
              <a:t> </a:t>
            </a:r>
            <a:r>
              <a:rPr dirty="0"/>
              <a:t>does</a:t>
            </a:r>
            <a:r>
              <a:rPr dirty="0" spc="85"/>
              <a:t> </a:t>
            </a:r>
            <a:r>
              <a:rPr dirty="0"/>
              <a:t>not</a:t>
            </a:r>
            <a:r>
              <a:rPr dirty="0" spc="80"/>
              <a:t> </a:t>
            </a:r>
            <a:r>
              <a:rPr dirty="0"/>
              <a:t>constitute</a:t>
            </a:r>
            <a:r>
              <a:rPr dirty="0" spc="85"/>
              <a:t> </a:t>
            </a:r>
            <a:r>
              <a:rPr dirty="0"/>
              <a:t>legal</a:t>
            </a:r>
            <a:r>
              <a:rPr dirty="0" spc="85"/>
              <a:t> </a:t>
            </a:r>
            <a:r>
              <a:rPr dirty="0"/>
              <a:t>advice.</a:t>
            </a:r>
            <a:r>
              <a:rPr dirty="0" spc="80"/>
              <a:t> </a:t>
            </a:r>
            <a:r>
              <a:rPr dirty="0"/>
              <a:t>Verify</a:t>
            </a:r>
            <a:r>
              <a:rPr dirty="0" spc="85"/>
              <a:t> </a:t>
            </a:r>
            <a:r>
              <a:rPr dirty="0"/>
              <a:t>requirements</a:t>
            </a:r>
            <a:r>
              <a:rPr dirty="0" spc="85"/>
              <a:t> </a:t>
            </a:r>
            <a:r>
              <a:rPr dirty="0"/>
              <a:t>with</a:t>
            </a:r>
            <a:r>
              <a:rPr dirty="0" spc="85"/>
              <a:t> </a:t>
            </a:r>
            <a:r>
              <a:rPr dirty="0"/>
              <a:t>FMCSA,</a:t>
            </a:r>
            <a:r>
              <a:rPr dirty="0" spc="80"/>
              <a:t> </a:t>
            </a:r>
            <a:r>
              <a:rPr dirty="0" spc="-20"/>
              <a:t>CBP,</a:t>
            </a:r>
          </a:p>
          <a:p>
            <a:pPr marL="12700">
              <a:lnSpc>
                <a:spcPct val="100000"/>
              </a:lnSpc>
              <a:spcBef>
                <a:spcPts val="440"/>
              </a:spcBef>
            </a:pPr>
            <a:r>
              <a:rPr dirty="0"/>
              <a:t>IRS/DOL,</a:t>
            </a:r>
            <a:r>
              <a:rPr dirty="0" spc="70"/>
              <a:t> </a:t>
            </a:r>
            <a:r>
              <a:rPr dirty="0"/>
              <a:t>and</a:t>
            </a:r>
            <a:r>
              <a:rPr dirty="0" spc="70"/>
              <a:t> </a:t>
            </a:r>
            <a:r>
              <a:rPr dirty="0"/>
              <a:t>state</a:t>
            </a:r>
            <a:r>
              <a:rPr dirty="0" spc="75"/>
              <a:t> </a:t>
            </a:r>
            <a:r>
              <a:rPr dirty="0"/>
              <a:t>entities</a:t>
            </a:r>
            <a:r>
              <a:rPr dirty="0" spc="70"/>
              <a:t> </a:t>
            </a:r>
            <a:r>
              <a:rPr dirty="0"/>
              <a:t>(UCR,</a:t>
            </a:r>
            <a:r>
              <a:rPr dirty="0" spc="70"/>
              <a:t> </a:t>
            </a:r>
            <a:r>
              <a:rPr dirty="0"/>
              <a:t>IFTA,</a:t>
            </a:r>
            <a:r>
              <a:rPr dirty="0" spc="75"/>
              <a:t> </a:t>
            </a:r>
            <a:r>
              <a:rPr dirty="0" spc="-10"/>
              <a:t>IRP).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7000"/>
                </a:lnTo>
                <a:lnTo>
                  <a:pt x="18288000" y="10287000"/>
                </a:lnTo>
                <a:lnTo>
                  <a:pt x="18288000" y="0"/>
                </a:lnTo>
                <a:close/>
              </a:path>
            </a:pathLst>
          </a:custGeom>
          <a:solidFill>
            <a:srgbClr val="F5F7FB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287960" cy="226426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0" i="0">
                <a:solidFill>
                  <a:schemeClr val="bg1"/>
                </a:solidFill>
                <a:latin typeface="NeueHaasGroteskDisp Pro Md"/>
                <a:cs typeface="NeueHaasGroteskDisp Pro M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450" b="0" i="0">
                <a:solidFill>
                  <a:srgbClr val="6B7280"/>
                </a:solidFill>
                <a:latin typeface="Golos Text"/>
                <a:cs typeface="Golos Text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="1">
                <a:latin typeface="Golos Text SemiBold"/>
                <a:cs typeface="Golos Text SemiBold"/>
              </a:rPr>
              <a:t>Disclaimer:</a:t>
            </a:r>
            <a:r>
              <a:rPr dirty="0" spc="80" b="1">
                <a:latin typeface="Golos Text SemiBold"/>
                <a:cs typeface="Golos Text SemiBold"/>
              </a:rPr>
              <a:t> </a:t>
            </a:r>
            <a:r>
              <a:rPr dirty="0"/>
              <a:t>This</a:t>
            </a:r>
            <a:r>
              <a:rPr dirty="0" spc="85"/>
              <a:t> </a:t>
            </a:r>
            <a:r>
              <a:rPr dirty="0"/>
              <a:t>checklist</a:t>
            </a:r>
            <a:r>
              <a:rPr dirty="0" spc="85"/>
              <a:t> </a:t>
            </a:r>
            <a:r>
              <a:rPr dirty="0"/>
              <a:t>is</a:t>
            </a:r>
            <a:r>
              <a:rPr dirty="0" spc="80"/>
              <a:t> </a:t>
            </a:r>
            <a:r>
              <a:rPr dirty="0"/>
              <a:t>for</a:t>
            </a:r>
            <a:r>
              <a:rPr dirty="0" spc="85"/>
              <a:t> </a:t>
            </a:r>
            <a:r>
              <a:rPr dirty="0"/>
              <a:t>general</a:t>
            </a:r>
            <a:r>
              <a:rPr dirty="0" spc="85"/>
              <a:t> </a:t>
            </a:r>
            <a:r>
              <a:rPr dirty="0"/>
              <a:t>informational</a:t>
            </a:r>
            <a:r>
              <a:rPr dirty="0" spc="85"/>
              <a:t> </a:t>
            </a:r>
            <a:r>
              <a:rPr dirty="0"/>
              <a:t>purposes</a:t>
            </a:r>
            <a:r>
              <a:rPr dirty="0" spc="80"/>
              <a:t> </a:t>
            </a:r>
            <a:r>
              <a:rPr dirty="0"/>
              <a:t>only</a:t>
            </a:r>
            <a:r>
              <a:rPr dirty="0" spc="85"/>
              <a:t> </a:t>
            </a:r>
            <a:r>
              <a:rPr dirty="0"/>
              <a:t>and</a:t>
            </a:r>
            <a:r>
              <a:rPr dirty="0" spc="85"/>
              <a:t> </a:t>
            </a:r>
            <a:r>
              <a:rPr dirty="0"/>
              <a:t>does</a:t>
            </a:r>
            <a:r>
              <a:rPr dirty="0" spc="85"/>
              <a:t> </a:t>
            </a:r>
            <a:r>
              <a:rPr dirty="0"/>
              <a:t>not</a:t>
            </a:r>
            <a:r>
              <a:rPr dirty="0" spc="80"/>
              <a:t> </a:t>
            </a:r>
            <a:r>
              <a:rPr dirty="0"/>
              <a:t>constitute</a:t>
            </a:r>
            <a:r>
              <a:rPr dirty="0" spc="85"/>
              <a:t> </a:t>
            </a:r>
            <a:r>
              <a:rPr dirty="0"/>
              <a:t>legal</a:t>
            </a:r>
            <a:r>
              <a:rPr dirty="0" spc="85"/>
              <a:t> </a:t>
            </a:r>
            <a:r>
              <a:rPr dirty="0"/>
              <a:t>advice.</a:t>
            </a:r>
            <a:r>
              <a:rPr dirty="0" spc="80"/>
              <a:t> </a:t>
            </a:r>
            <a:r>
              <a:rPr dirty="0"/>
              <a:t>Verify</a:t>
            </a:r>
            <a:r>
              <a:rPr dirty="0" spc="85"/>
              <a:t> </a:t>
            </a:r>
            <a:r>
              <a:rPr dirty="0"/>
              <a:t>requirements</a:t>
            </a:r>
            <a:r>
              <a:rPr dirty="0" spc="85"/>
              <a:t> </a:t>
            </a:r>
            <a:r>
              <a:rPr dirty="0"/>
              <a:t>with</a:t>
            </a:r>
            <a:r>
              <a:rPr dirty="0" spc="85"/>
              <a:t> </a:t>
            </a:r>
            <a:r>
              <a:rPr dirty="0"/>
              <a:t>FMCSA,</a:t>
            </a:r>
            <a:r>
              <a:rPr dirty="0" spc="80"/>
              <a:t> </a:t>
            </a:r>
            <a:r>
              <a:rPr dirty="0" spc="-20"/>
              <a:t>CBP,</a:t>
            </a:r>
          </a:p>
          <a:p>
            <a:pPr marL="12700">
              <a:lnSpc>
                <a:spcPct val="100000"/>
              </a:lnSpc>
              <a:spcBef>
                <a:spcPts val="440"/>
              </a:spcBef>
            </a:pPr>
            <a:r>
              <a:rPr dirty="0"/>
              <a:t>IRS/DOL,</a:t>
            </a:r>
            <a:r>
              <a:rPr dirty="0" spc="70"/>
              <a:t> </a:t>
            </a:r>
            <a:r>
              <a:rPr dirty="0"/>
              <a:t>and</a:t>
            </a:r>
            <a:r>
              <a:rPr dirty="0" spc="70"/>
              <a:t> </a:t>
            </a:r>
            <a:r>
              <a:rPr dirty="0"/>
              <a:t>state</a:t>
            </a:r>
            <a:r>
              <a:rPr dirty="0" spc="75"/>
              <a:t> </a:t>
            </a:r>
            <a:r>
              <a:rPr dirty="0"/>
              <a:t>entities</a:t>
            </a:r>
            <a:r>
              <a:rPr dirty="0" spc="70"/>
              <a:t> </a:t>
            </a:r>
            <a:r>
              <a:rPr dirty="0"/>
              <a:t>(UCR,</a:t>
            </a:r>
            <a:r>
              <a:rPr dirty="0" spc="70"/>
              <a:t> </a:t>
            </a:r>
            <a:r>
              <a:rPr dirty="0"/>
              <a:t>IFTA,</a:t>
            </a:r>
            <a:r>
              <a:rPr dirty="0" spc="75"/>
              <a:t> </a:t>
            </a:r>
            <a:r>
              <a:rPr dirty="0" spc="-10"/>
              <a:t>IRP).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0" i="0">
                <a:solidFill>
                  <a:schemeClr val="bg1"/>
                </a:solidFill>
                <a:latin typeface="NeueHaasGroteskDisp Pro Md"/>
                <a:cs typeface="NeueHaasGroteskDisp Pro M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450" b="0" i="0">
                <a:solidFill>
                  <a:srgbClr val="6B7280"/>
                </a:solidFill>
                <a:latin typeface="Golos Text"/>
                <a:cs typeface="Golos Text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="1">
                <a:latin typeface="Golos Text SemiBold"/>
                <a:cs typeface="Golos Text SemiBold"/>
              </a:rPr>
              <a:t>Disclaimer:</a:t>
            </a:r>
            <a:r>
              <a:rPr dirty="0" spc="80" b="1">
                <a:latin typeface="Golos Text SemiBold"/>
                <a:cs typeface="Golos Text SemiBold"/>
              </a:rPr>
              <a:t> </a:t>
            </a:r>
            <a:r>
              <a:rPr dirty="0"/>
              <a:t>This</a:t>
            </a:r>
            <a:r>
              <a:rPr dirty="0" spc="85"/>
              <a:t> </a:t>
            </a:r>
            <a:r>
              <a:rPr dirty="0"/>
              <a:t>checklist</a:t>
            </a:r>
            <a:r>
              <a:rPr dirty="0" spc="85"/>
              <a:t> </a:t>
            </a:r>
            <a:r>
              <a:rPr dirty="0"/>
              <a:t>is</a:t>
            </a:r>
            <a:r>
              <a:rPr dirty="0" spc="80"/>
              <a:t> </a:t>
            </a:r>
            <a:r>
              <a:rPr dirty="0"/>
              <a:t>for</a:t>
            </a:r>
            <a:r>
              <a:rPr dirty="0" spc="85"/>
              <a:t> </a:t>
            </a:r>
            <a:r>
              <a:rPr dirty="0"/>
              <a:t>general</a:t>
            </a:r>
            <a:r>
              <a:rPr dirty="0" spc="85"/>
              <a:t> </a:t>
            </a:r>
            <a:r>
              <a:rPr dirty="0"/>
              <a:t>informational</a:t>
            </a:r>
            <a:r>
              <a:rPr dirty="0" spc="85"/>
              <a:t> </a:t>
            </a:r>
            <a:r>
              <a:rPr dirty="0"/>
              <a:t>purposes</a:t>
            </a:r>
            <a:r>
              <a:rPr dirty="0" spc="80"/>
              <a:t> </a:t>
            </a:r>
            <a:r>
              <a:rPr dirty="0"/>
              <a:t>only</a:t>
            </a:r>
            <a:r>
              <a:rPr dirty="0" spc="85"/>
              <a:t> </a:t>
            </a:r>
            <a:r>
              <a:rPr dirty="0"/>
              <a:t>and</a:t>
            </a:r>
            <a:r>
              <a:rPr dirty="0" spc="85"/>
              <a:t> </a:t>
            </a:r>
            <a:r>
              <a:rPr dirty="0"/>
              <a:t>does</a:t>
            </a:r>
            <a:r>
              <a:rPr dirty="0" spc="85"/>
              <a:t> </a:t>
            </a:r>
            <a:r>
              <a:rPr dirty="0"/>
              <a:t>not</a:t>
            </a:r>
            <a:r>
              <a:rPr dirty="0" spc="80"/>
              <a:t> </a:t>
            </a:r>
            <a:r>
              <a:rPr dirty="0"/>
              <a:t>constitute</a:t>
            </a:r>
            <a:r>
              <a:rPr dirty="0" spc="85"/>
              <a:t> </a:t>
            </a:r>
            <a:r>
              <a:rPr dirty="0"/>
              <a:t>legal</a:t>
            </a:r>
            <a:r>
              <a:rPr dirty="0" spc="85"/>
              <a:t> </a:t>
            </a:r>
            <a:r>
              <a:rPr dirty="0"/>
              <a:t>advice.</a:t>
            </a:r>
            <a:r>
              <a:rPr dirty="0" spc="80"/>
              <a:t> </a:t>
            </a:r>
            <a:r>
              <a:rPr dirty="0"/>
              <a:t>Verify</a:t>
            </a:r>
            <a:r>
              <a:rPr dirty="0" spc="85"/>
              <a:t> </a:t>
            </a:r>
            <a:r>
              <a:rPr dirty="0"/>
              <a:t>requirements</a:t>
            </a:r>
            <a:r>
              <a:rPr dirty="0" spc="85"/>
              <a:t> </a:t>
            </a:r>
            <a:r>
              <a:rPr dirty="0"/>
              <a:t>with</a:t>
            </a:r>
            <a:r>
              <a:rPr dirty="0" spc="85"/>
              <a:t> </a:t>
            </a:r>
            <a:r>
              <a:rPr dirty="0"/>
              <a:t>FMCSA,</a:t>
            </a:r>
            <a:r>
              <a:rPr dirty="0" spc="80"/>
              <a:t> </a:t>
            </a:r>
            <a:r>
              <a:rPr dirty="0" spc="-20"/>
              <a:t>CBP,</a:t>
            </a:r>
          </a:p>
          <a:p>
            <a:pPr marL="12700">
              <a:lnSpc>
                <a:spcPct val="100000"/>
              </a:lnSpc>
              <a:spcBef>
                <a:spcPts val="440"/>
              </a:spcBef>
            </a:pPr>
            <a:r>
              <a:rPr dirty="0"/>
              <a:t>IRS/DOL,</a:t>
            </a:r>
            <a:r>
              <a:rPr dirty="0" spc="70"/>
              <a:t> </a:t>
            </a:r>
            <a:r>
              <a:rPr dirty="0"/>
              <a:t>and</a:t>
            </a:r>
            <a:r>
              <a:rPr dirty="0" spc="70"/>
              <a:t> </a:t>
            </a:r>
            <a:r>
              <a:rPr dirty="0"/>
              <a:t>state</a:t>
            </a:r>
            <a:r>
              <a:rPr dirty="0" spc="75"/>
              <a:t> </a:t>
            </a:r>
            <a:r>
              <a:rPr dirty="0"/>
              <a:t>entities</a:t>
            </a:r>
            <a:r>
              <a:rPr dirty="0" spc="70"/>
              <a:t> </a:t>
            </a:r>
            <a:r>
              <a:rPr dirty="0"/>
              <a:t>(UCR,</a:t>
            </a:r>
            <a:r>
              <a:rPr dirty="0" spc="70"/>
              <a:t> </a:t>
            </a:r>
            <a:r>
              <a:rPr dirty="0"/>
              <a:t>IFTA,</a:t>
            </a:r>
            <a:r>
              <a:rPr dirty="0" spc="75"/>
              <a:t> </a:t>
            </a:r>
            <a:r>
              <a:rPr dirty="0" spc="-10"/>
              <a:t>IRP).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0" i="0">
                <a:solidFill>
                  <a:schemeClr val="bg1"/>
                </a:solidFill>
                <a:latin typeface="NeueHaasGroteskDisp Pro Md"/>
                <a:cs typeface="NeueHaasGroteskDisp Pro M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450" b="0" i="0">
                <a:solidFill>
                  <a:srgbClr val="6B7280"/>
                </a:solidFill>
                <a:latin typeface="Golos Text"/>
                <a:cs typeface="Golos Text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="1">
                <a:latin typeface="Golos Text SemiBold"/>
                <a:cs typeface="Golos Text SemiBold"/>
              </a:rPr>
              <a:t>Disclaimer:</a:t>
            </a:r>
            <a:r>
              <a:rPr dirty="0" spc="80" b="1">
                <a:latin typeface="Golos Text SemiBold"/>
                <a:cs typeface="Golos Text SemiBold"/>
              </a:rPr>
              <a:t> </a:t>
            </a:r>
            <a:r>
              <a:rPr dirty="0"/>
              <a:t>This</a:t>
            </a:r>
            <a:r>
              <a:rPr dirty="0" spc="85"/>
              <a:t> </a:t>
            </a:r>
            <a:r>
              <a:rPr dirty="0"/>
              <a:t>checklist</a:t>
            </a:r>
            <a:r>
              <a:rPr dirty="0" spc="85"/>
              <a:t> </a:t>
            </a:r>
            <a:r>
              <a:rPr dirty="0"/>
              <a:t>is</a:t>
            </a:r>
            <a:r>
              <a:rPr dirty="0" spc="80"/>
              <a:t> </a:t>
            </a:r>
            <a:r>
              <a:rPr dirty="0"/>
              <a:t>for</a:t>
            </a:r>
            <a:r>
              <a:rPr dirty="0" spc="85"/>
              <a:t> </a:t>
            </a:r>
            <a:r>
              <a:rPr dirty="0"/>
              <a:t>general</a:t>
            </a:r>
            <a:r>
              <a:rPr dirty="0" spc="85"/>
              <a:t> </a:t>
            </a:r>
            <a:r>
              <a:rPr dirty="0"/>
              <a:t>informational</a:t>
            </a:r>
            <a:r>
              <a:rPr dirty="0" spc="85"/>
              <a:t> </a:t>
            </a:r>
            <a:r>
              <a:rPr dirty="0"/>
              <a:t>purposes</a:t>
            </a:r>
            <a:r>
              <a:rPr dirty="0" spc="80"/>
              <a:t> </a:t>
            </a:r>
            <a:r>
              <a:rPr dirty="0"/>
              <a:t>only</a:t>
            </a:r>
            <a:r>
              <a:rPr dirty="0" spc="85"/>
              <a:t> </a:t>
            </a:r>
            <a:r>
              <a:rPr dirty="0"/>
              <a:t>and</a:t>
            </a:r>
            <a:r>
              <a:rPr dirty="0" spc="85"/>
              <a:t> </a:t>
            </a:r>
            <a:r>
              <a:rPr dirty="0"/>
              <a:t>does</a:t>
            </a:r>
            <a:r>
              <a:rPr dirty="0" spc="85"/>
              <a:t> </a:t>
            </a:r>
            <a:r>
              <a:rPr dirty="0"/>
              <a:t>not</a:t>
            </a:r>
            <a:r>
              <a:rPr dirty="0" spc="80"/>
              <a:t> </a:t>
            </a:r>
            <a:r>
              <a:rPr dirty="0"/>
              <a:t>constitute</a:t>
            </a:r>
            <a:r>
              <a:rPr dirty="0" spc="85"/>
              <a:t> </a:t>
            </a:r>
            <a:r>
              <a:rPr dirty="0"/>
              <a:t>legal</a:t>
            </a:r>
            <a:r>
              <a:rPr dirty="0" spc="85"/>
              <a:t> </a:t>
            </a:r>
            <a:r>
              <a:rPr dirty="0"/>
              <a:t>advice.</a:t>
            </a:r>
            <a:r>
              <a:rPr dirty="0" spc="80"/>
              <a:t> </a:t>
            </a:r>
            <a:r>
              <a:rPr dirty="0"/>
              <a:t>Verify</a:t>
            </a:r>
            <a:r>
              <a:rPr dirty="0" spc="85"/>
              <a:t> </a:t>
            </a:r>
            <a:r>
              <a:rPr dirty="0"/>
              <a:t>requirements</a:t>
            </a:r>
            <a:r>
              <a:rPr dirty="0" spc="85"/>
              <a:t> </a:t>
            </a:r>
            <a:r>
              <a:rPr dirty="0"/>
              <a:t>with</a:t>
            </a:r>
            <a:r>
              <a:rPr dirty="0" spc="85"/>
              <a:t> </a:t>
            </a:r>
            <a:r>
              <a:rPr dirty="0"/>
              <a:t>FMCSA,</a:t>
            </a:r>
            <a:r>
              <a:rPr dirty="0" spc="80"/>
              <a:t> </a:t>
            </a:r>
            <a:r>
              <a:rPr dirty="0" spc="-20"/>
              <a:t>CBP,</a:t>
            </a:r>
          </a:p>
          <a:p>
            <a:pPr marL="12700">
              <a:lnSpc>
                <a:spcPct val="100000"/>
              </a:lnSpc>
              <a:spcBef>
                <a:spcPts val="440"/>
              </a:spcBef>
            </a:pPr>
            <a:r>
              <a:rPr dirty="0"/>
              <a:t>IRS/DOL,</a:t>
            </a:r>
            <a:r>
              <a:rPr dirty="0" spc="70"/>
              <a:t> </a:t>
            </a:r>
            <a:r>
              <a:rPr dirty="0"/>
              <a:t>and</a:t>
            </a:r>
            <a:r>
              <a:rPr dirty="0" spc="70"/>
              <a:t> </a:t>
            </a:r>
            <a:r>
              <a:rPr dirty="0"/>
              <a:t>state</a:t>
            </a:r>
            <a:r>
              <a:rPr dirty="0" spc="75"/>
              <a:t> </a:t>
            </a:r>
            <a:r>
              <a:rPr dirty="0"/>
              <a:t>entities</a:t>
            </a:r>
            <a:r>
              <a:rPr dirty="0" spc="70"/>
              <a:t> </a:t>
            </a:r>
            <a:r>
              <a:rPr dirty="0"/>
              <a:t>(UCR,</a:t>
            </a:r>
            <a:r>
              <a:rPr dirty="0" spc="70"/>
              <a:t> </a:t>
            </a:r>
            <a:r>
              <a:rPr dirty="0"/>
              <a:t>IFTA,</a:t>
            </a:r>
            <a:r>
              <a:rPr dirty="0" spc="75"/>
              <a:t> </a:t>
            </a:r>
            <a:r>
              <a:rPr dirty="0" spc="-10"/>
              <a:t>IRP).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450" b="0" i="0">
                <a:solidFill>
                  <a:srgbClr val="6B7280"/>
                </a:solidFill>
                <a:latin typeface="Golos Text"/>
                <a:cs typeface="Golos Text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="1">
                <a:latin typeface="Golos Text SemiBold"/>
                <a:cs typeface="Golos Text SemiBold"/>
              </a:rPr>
              <a:t>Disclaimer:</a:t>
            </a:r>
            <a:r>
              <a:rPr dirty="0" spc="80" b="1">
                <a:latin typeface="Golos Text SemiBold"/>
                <a:cs typeface="Golos Text SemiBold"/>
              </a:rPr>
              <a:t> </a:t>
            </a:r>
            <a:r>
              <a:rPr dirty="0"/>
              <a:t>This</a:t>
            </a:r>
            <a:r>
              <a:rPr dirty="0" spc="85"/>
              <a:t> </a:t>
            </a:r>
            <a:r>
              <a:rPr dirty="0"/>
              <a:t>checklist</a:t>
            </a:r>
            <a:r>
              <a:rPr dirty="0" spc="85"/>
              <a:t> </a:t>
            </a:r>
            <a:r>
              <a:rPr dirty="0"/>
              <a:t>is</a:t>
            </a:r>
            <a:r>
              <a:rPr dirty="0" spc="80"/>
              <a:t> </a:t>
            </a:r>
            <a:r>
              <a:rPr dirty="0"/>
              <a:t>for</a:t>
            </a:r>
            <a:r>
              <a:rPr dirty="0" spc="85"/>
              <a:t> </a:t>
            </a:r>
            <a:r>
              <a:rPr dirty="0"/>
              <a:t>general</a:t>
            </a:r>
            <a:r>
              <a:rPr dirty="0" spc="85"/>
              <a:t> </a:t>
            </a:r>
            <a:r>
              <a:rPr dirty="0"/>
              <a:t>informational</a:t>
            </a:r>
            <a:r>
              <a:rPr dirty="0" spc="85"/>
              <a:t> </a:t>
            </a:r>
            <a:r>
              <a:rPr dirty="0"/>
              <a:t>purposes</a:t>
            </a:r>
            <a:r>
              <a:rPr dirty="0" spc="80"/>
              <a:t> </a:t>
            </a:r>
            <a:r>
              <a:rPr dirty="0"/>
              <a:t>only</a:t>
            </a:r>
            <a:r>
              <a:rPr dirty="0" spc="85"/>
              <a:t> </a:t>
            </a:r>
            <a:r>
              <a:rPr dirty="0"/>
              <a:t>and</a:t>
            </a:r>
            <a:r>
              <a:rPr dirty="0" spc="85"/>
              <a:t> </a:t>
            </a:r>
            <a:r>
              <a:rPr dirty="0"/>
              <a:t>does</a:t>
            </a:r>
            <a:r>
              <a:rPr dirty="0" spc="85"/>
              <a:t> </a:t>
            </a:r>
            <a:r>
              <a:rPr dirty="0"/>
              <a:t>not</a:t>
            </a:r>
            <a:r>
              <a:rPr dirty="0" spc="80"/>
              <a:t> </a:t>
            </a:r>
            <a:r>
              <a:rPr dirty="0"/>
              <a:t>constitute</a:t>
            </a:r>
            <a:r>
              <a:rPr dirty="0" spc="85"/>
              <a:t> </a:t>
            </a:r>
            <a:r>
              <a:rPr dirty="0"/>
              <a:t>legal</a:t>
            </a:r>
            <a:r>
              <a:rPr dirty="0" spc="85"/>
              <a:t> </a:t>
            </a:r>
            <a:r>
              <a:rPr dirty="0"/>
              <a:t>advice.</a:t>
            </a:r>
            <a:r>
              <a:rPr dirty="0" spc="80"/>
              <a:t> </a:t>
            </a:r>
            <a:r>
              <a:rPr dirty="0"/>
              <a:t>Verify</a:t>
            </a:r>
            <a:r>
              <a:rPr dirty="0" spc="85"/>
              <a:t> </a:t>
            </a:r>
            <a:r>
              <a:rPr dirty="0"/>
              <a:t>requirements</a:t>
            </a:r>
            <a:r>
              <a:rPr dirty="0" spc="85"/>
              <a:t> </a:t>
            </a:r>
            <a:r>
              <a:rPr dirty="0"/>
              <a:t>with</a:t>
            </a:r>
            <a:r>
              <a:rPr dirty="0" spc="85"/>
              <a:t> </a:t>
            </a:r>
            <a:r>
              <a:rPr dirty="0"/>
              <a:t>FMCSA,</a:t>
            </a:r>
            <a:r>
              <a:rPr dirty="0" spc="80"/>
              <a:t> </a:t>
            </a:r>
            <a:r>
              <a:rPr dirty="0" spc="-20"/>
              <a:t>CBP,</a:t>
            </a:r>
          </a:p>
          <a:p>
            <a:pPr marL="12700">
              <a:lnSpc>
                <a:spcPct val="100000"/>
              </a:lnSpc>
              <a:spcBef>
                <a:spcPts val="440"/>
              </a:spcBef>
            </a:pPr>
            <a:r>
              <a:rPr dirty="0"/>
              <a:t>IRS/DOL,</a:t>
            </a:r>
            <a:r>
              <a:rPr dirty="0" spc="70"/>
              <a:t> </a:t>
            </a:r>
            <a:r>
              <a:rPr dirty="0"/>
              <a:t>and</a:t>
            </a:r>
            <a:r>
              <a:rPr dirty="0" spc="70"/>
              <a:t> </a:t>
            </a:r>
            <a:r>
              <a:rPr dirty="0"/>
              <a:t>state</a:t>
            </a:r>
            <a:r>
              <a:rPr dirty="0" spc="75"/>
              <a:t> </a:t>
            </a:r>
            <a:r>
              <a:rPr dirty="0"/>
              <a:t>entities</a:t>
            </a:r>
            <a:r>
              <a:rPr dirty="0" spc="70"/>
              <a:t> </a:t>
            </a:r>
            <a:r>
              <a:rPr dirty="0"/>
              <a:t>(UCR,</a:t>
            </a:r>
            <a:r>
              <a:rPr dirty="0" spc="70"/>
              <a:t> </a:t>
            </a:r>
            <a:r>
              <a:rPr dirty="0"/>
              <a:t>IFTA,</a:t>
            </a:r>
            <a:r>
              <a:rPr dirty="0" spc="75"/>
              <a:t> </a:t>
            </a:r>
            <a:r>
              <a:rPr dirty="0" spc="-10"/>
              <a:t>IRP).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7000"/>
                </a:lnTo>
                <a:lnTo>
                  <a:pt x="18288000" y="10287000"/>
                </a:lnTo>
                <a:lnTo>
                  <a:pt x="18288000" y="0"/>
                </a:lnTo>
                <a:close/>
              </a:path>
            </a:pathLst>
          </a:custGeom>
          <a:solidFill>
            <a:srgbClr val="F5F7F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615607" y="728869"/>
            <a:ext cx="17164050" cy="8429625"/>
          </a:xfrm>
          <a:custGeom>
            <a:avLst/>
            <a:gdLst/>
            <a:ahLst/>
            <a:cxnLst/>
            <a:rect l="l" t="t" r="r" b="b"/>
            <a:pathLst>
              <a:path w="17164050" h="8429625">
                <a:moveTo>
                  <a:pt x="16500916" y="50"/>
                </a:moveTo>
                <a:lnTo>
                  <a:pt x="670839" y="0"/>
                </a:lnTo>
                <a:lnTo>
                  <a:pt x="662603" y="50"/>
                </a:lnTo>
                <a:lnTo>
                  <a:pt x="637921" y="812"/>
                </a:lnTo>
                <a:lnTo>
                  <a:pt x="588717" y="5045"/>
                </a:lnTo>
                <a:lnTo>
                  <a:pt x="539953" y="12890"/>
                </a:lnTo>
                <a:lnTo>
                  <a:pt x="491906" y="24303"/>
                </a:lnTo>
                <a:lnTo>
                  <a:pt x="444818" y="39217"/>
                </a:lnTo>
                <a:lnTo>
                  <a:pt x="398966" y="57554"/>
                </a:lnTo>
                <a:lnTo>
                  <a:pt x="354584" y="79222"/>
                </a:lnTo>
                <a:lnTo>
                  <a:pt x="311911" y="104084"/>
                </a:lnTo>
                <a:lnTo>
                  <a:pt x="271196" y="132029"/>
                </a:lnTo>
                <a:lnTo>
                  <a:pt x="232631" y="162885"/>
                </a:lnTo>
                <a:lnTo>
                  <a:pt x="196444" y="196494"/>
                </a:lnTo>
                <a:lnTo>
                  <a:pt x="162833" y="232683"/>
                </a:lnTo>
                <a:lnTo>
                  <a:pt x="131978" y="271246"/>
                </a:lnTo>
                <a:lnTo>
                  <a:pt x="104034" y="311965"/>
                </a:lnTo>
                <a:lnTo>
                  <a:pt x="79172" y="354634"/>
                </a:lnTo>
                <a:lnTo>
                  <a:pt x="57504" y="399021"/>
                </a:lnTo>
                <a:lnTo>
                  <a:pt x="39167" y="444868"/>
                </a:lnTo>
                <a:lnTo>
                  <a:pt x="24252" y="491956"/>
                </a:lnTo>
                <a:lnTo>
                  <a:pt x="12840" y="540004"/>
                </a:lnTo>
                <a:lnTo>
                  <a:pt x="4994" y="588767"/>
                </a:lnTo>
                <a:lnTo>
                  <a:pt x="762" y="637971"/>
                </a:lnTo>
                <a:lnTo>
                  <a:pt x="0" y="662660"/>
                </a:lnTo>
                <a:lnTo>
                  <a:pt x="0" y="7766552"/>
                </a:lnTo>
                <a:lnTo>
                  <a:pt x="2423" y="7815885"/>
                </a:lnTo>
                <a:lnTo>
                  <a:pt x="8471" y="7864900"/>
                </a:lnTo>
                <a:lnTo>
                  <a:pt x="18103" y="7913331"/>
                </a:lnTo>
                <a:lnTo>
                  <a:pt x="31280" y="7960932"/>
                </a:lnTo>
                <a:lnTo>
                  <a:pt x="47911" y="8007429"/>
                </a:lnTo>
                <a:lnTo>
                  <a:pt x="67926" y="8052577"/>
                </a:lnTo>
                <a:lnTo>
                  <a:pt x="91209" y="8096130"/>
                </a:lnTo>
                <a:lnTo>
                  <a:pt x="117632" y="8137867"/>
                </a:lnTo>
                <a:lnTo>
                  <a:pt x="147048" y="8177529"/>
                </a:lnTo>
                <a:lnTo>
                  <a:pt x="179306" y="8214930"/>
                </a:lnTo>
                <a:lnTo>
                  <a:pt x="214232" y="8249849"/>
                </a:lnTo>
                <a:lnTo>
                  <a:pt x="251626" y="8282112"/>
                </a:lnTo>
                <a:lnTo>
                  <a:pt x="291295" y="8311528"/>
                </a:lnTo>
                <a:lnTo>
                  <a:pt x="333017" y="8337953"/>
                </a:lnTo>
                <a:lnTo>
                  <a:pt x="376573" y="8361236"/>
                </a:lnTo>
                <a:lnTo>
                  <a:pt x="421724" y="8381244"/>
                </a:lnTo>
                <a:lnTo>
                  <a:pt x="468222" y="8397887"/>
                </a:lnTo>
                <a:lnTo>
                  <a:pt x="515823" y="8411059"/>
                </a:lnTo>
                <a:lnTo>
                  <a:pt x="564265" y="8420689"/>
                </a:lnTo>
                <a:lnTo>
                  <a:pt x="613281" y="8426737"/>
                </a:lnTo>
                <a:lnTo>
                  <a:pt x="662603" y="8429166"/>
                </a:lnTo>
                <a:lnTo>
                  <a:pt x="16492677" y="8429218"/>
                </a:lnTo>
                <a:lnTo>
                  <a:pt x="16517395" y="8428757"/>
                </a:lnTo>
                <a:lnTo>
                  <a:pt x="16566675" y="8425122"/>
                </a:lnTo>
                <a:lnTo>
                  <a:pt x="16615490" y="8417873"/>
                </a:lnTo>
                <a:lnTo>
                  <a:pt x="16663692" y="8407057"/>
                </a:lnTo>
                <a:lnTo>
                  <a:pt x="16710924" y="8392719"/>
                </a:lnTo>
                <a:lnTo>
                  <a:pt x="16757032" y="8374941"/>
                </a:lnTo>
                <a:lnTo>
                  <a:pt x="16801644" y="8353834"/>
                </a:lnTo>
                <a:lnTo>
                  <a:pt x="16844632" y="8329491"/>
                </a:lnTo>
                <a:lnTo>
                  <a:pt x="16885696" y="8302041"/>
                </a:lnTo>
                <a:lnTo>
                  <a:pt x="16924600" y="8271667"/>
                </a:lnTo>
                <a:lnTo>
                  <a:pt x="16961225" y="8238495"/>
                </a:lnTo>
                <a:lnTo>
                  <a:pt x="16995269" y="8202729"/>
                </a:lnTo>
                <a:lnTo>
                  <a:pt x="17026654" y="8164551"/>
                </a:lnTo>
                <a:lnTo>
                  <a:pt x="17055082" y="8124171"/>
                </a:lnTo>
                <a:lnTo>
                  <a:pt x="17080429" y="8081805"/>
                </a:lnTo>
                <a:lnTo>
                  <a:pt x="17102604" y="8037692"/>
                </a:lnTo>
                <a:lnTo>
                  <a:pt x="17121558" y="7992061"/>
                </a:lnTo>
                <a:lnTo>
                  <a:pt x="17137037" y="7945173"/>
                </a:lnTo>
                <a:lnTo>
                  <a:pt x="17149038" y="7897267"/>
                </a:lnTo>
                <a:lnTo>
                  <a:pt x="17157463" y="7848609"/>
                </a:lnTo>
                <a:lnTo>
                  <a:pt x="17162321" y="7799464"/>
                </a:lnTo>
                <a:lnTo>
                  <a:pt x="17163618" y="670890"/>
                </a:lnTo>
                <a:lnTo>
                  <a:pt x="17163131" y="646201"/>
                </a:lnTo>
                <a:lnTo>
                  <a:pt x="17158543" y="588767"/>
                </a:lnTo>
                <a:lnTo>
                  <a:pt x="17150664" y="540004"/>
                </a:lnTo>
                <a:lnTo>
                  <a:pt x="17139303" y="491956"/>
                </a:lnTo>
                <a:lnTo>
                  <a:pt x="17124375" y="444868"/>
                </a:lnTo>
                <a:lnTo>
                  <a:pt x="17105986" y="399021"/>
                </a:lnTo>
                <a:lnTo>
                  <a:pt x="17084370" y="354634"/>
                </a:lnTo>
                <a:lnTo>
                  <a:pt x="17059531" y="311965"/>
                </a:lnTo>
                <a:lnTo>
                  <a:pt x="17031602" y="271246"/>
                </a:lnTo>
                <a:lnTo>
                  <a:pt x="17000687" y="232683"/>
                </a:lnTo>
                <a:lnTo>
                  <a:pt x="16967111" y="196494"/>
                </a:lnTo>
                <a:lnTo>
                  <a:pt x="16930875" y="162885"/>
                </a:lnTo>
                <a:lnTo>
                  <a:pt x="16892346" y="132029"/>
                </a:lnTo>
                <a:lnTo>
                  <a:pt x="16851621" y="104084"/>
                </a:lnTo>
                <a:lnTo>
                  <a:pt x="16808907" y="79222"/>
                </a:lnTo>
                <a:lnTo>
                  <a:pt x="16764568" y="57554"/>
                </a:lnTo>
                <a:lnTo>
                  <a:pt x="16718699" y="39217"/>
                </a:lnTo>
                <a:lnTo>
                  <a:pt x="16671625" y="24303"/>
                </a:lnTo>
                <a:lnTo>
                  <a:pt x="16623551" y="12890"/>
                </a:lnTo>
                <a:lnTo>
                  <a:pt x="16574851" y="5045"/>
                </a:lnTo>
                <a:lnTo>
                  <a:pt x="16525634" y="812"/>
                </a:lnTo>
                <a:lnTo>
                  <a:pt x="16500916" y="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615557" y="728869"/>
            <a:ext cx="17164050" cy="8429625"/>
          </a:xfrm>
          <a:custGeom>
            <a:avLst/>
            <a:gdLst/>
            <a:ahLst/>
            <a:cxnLst/>
            <a:rect l="l" t="t" r="r" b="b"/>
            <a:pathLst>
              <a:path w="17164050" h="8429625">
                <a:moveTo>
                  <a:pt x="670890" y="0"/>
                </a:moveTo>
                <a:lnTo>
                  <a:pt x="16492728" y="0"/>
                </a:lnTo>
                <a:lnTo>
                  <a:pt x="16500967" y="50"/>
                </a:lnTo>
                <a:lnTo>
                  <a:pt x="16542088" y="1819"/>
                </a:lnTo>
                <a:lnTo>
                  <a:pt x="16583065" y="6104"/>
                </a:lnTo>
                <a:lnTo>
                  <a:pt x="16623601" y="12890"/>
                </a:lnTo>
                <a:lnTo>
                  <a:pt x="16663742" y="22154"/>
                </a:lnTo>
                <a:lnTo>
                  <a:pt x="16703176" y="33864"/>
                </a:lnTo>
                <a:lnTo>
                  <a:pt x="16741883" y="47961"/>
                </a:lnTo>
                <a:lnTo>
                  <a:pt x="16779621" y="64414"/>
                </a:lnTo>
                <a:lnTo>
                  <a:pt x="16816213" y="83144"/>
                </a:lnTo>
                <a:lnTo>
                  <a:pt x="16851671" y="104084"/>
                </a:lnTo>
                <a:lnTo>
                  <a:pt x="16885746" y="127164"/>
                </a:lnTo>
                <a:lnTo>
                  <a:pt x="16918305" y="152285"/>
                </a:lnTo>
                <a:lnTo>
                  <a:pt x="16949325" y="179361"/>
                </a:lnTo>
                <a:lnTo>
                  <a:pt x="16978639" y="208286"/>
                </a:lnTo>
                <a:lnTo>
                  <a:pt x="17006083" y="238950"/>
                </a:lnTo>
                <a:lnTo>
                  <a:pt x="17031652" y="271246"/>
                </a:lnTo>
                <a:lnTo>
                  <a:pt x="17055132" y="305034"/>
                </a:lnTo>
                <a:lnTo>
                  <a:pt x="17076467" y="340213"/>
                </a:lnTo>
                <a:lnTo>
                  <a:pt x="17095613" y="376625"/>
                </a:lnTo>
                <a:lnTo>
                  <a:pt x="17112513" y="414147"/>
                </a:lnTo>
                <a:lnTo>
                  <a:pt x="17127140" y="452643"/>
                </a:lnTo>
                <a:lnTo>
                  <a:pt x="17139353" y="491956"/>
                </a:lnTo>
                <a:lnTo>
                  <a:pt x="17149088" y="531938"/>
                </a:lnTo>
                <a:lnTo>
                  <a:pt x="17156328" y="572452"/>
                </a:lnTo>
                <a:lnTo>
                  <a:pt x="17161185" y="613333"/>
                </a:lnTo>
                <a:lnTo>
                  <a:pt x="17163451" y="654431"/>
                </a:lnTo>
                <a:lnTo>
                  <a:pt x="17163669" y="670890"/>
                </a:lnTo>
                <a:lnTo>
                  <a:pt x="17163669" y="7758315"/>
                </a:lnTo>
                <a:lnTo>
                  <a:pt x="17162371" y="7799464"/>
                </a:lnTo>
                <a:lnTo>
                  <a:pt x="17158593" y="7840446"/>
                </a:lnTo>
                <a:lnTo>
                  <a:pt x="17152279" y="7881117"/>
                </a:lnTo>
                <a:lnTo>
                  <a:pt x="17143564" y="7921332"/>
                </a:lnTo>
                <a:lnTo>
                  <a:pt x="17132284" y="7960932"/>
                </a:lnTo>
                <a:lnTo>
                  <a:pt x="17118684" y="7999763"/>
                </a:lnTo>
                <a:lnTo>
                  <a:pt x="17102655" y="8037692"/>
                </a:lnTo>
                <a:lnTo>
                  <a:pt x="17084421" y="8074571"/>
                </a:lnTo>
                <a:lnTo>
                  <a:pt x="17063947" y="8110256"/>
                </a:lnTo>
                <a:lnTo>
                  <a:pt x="17041293" y="8144629"/>
                </a:lnTo>
                <a:lnTo>
                  <a:pt x="17016555" y="8177529"/>
                </a:lnTo>
                <a:lnTo>
                  <a:pt x="16989831" y="8208860"/>
                </a:lnTo>
                <a:lnTo>
                  <a:pt x="16961275" y="8238495"/>
                </a:lnTo>
                <a:lnTo>
                  <a:pt x="16930925" y="8266328"/>
                </a:lnTo>
                <a:lnTo>
                  <a:pt x="16898981" y="8292233"/>
                </a:lnTo>
                <a:lnTo>
                  <a:pt x="16865434" y="8316150"/>
                </a:lnTo>
                <a:lnTo>
                  <a:pt x="16830544" y="8337953"/>
                </a:lnTo>
                <a:lnTo>
                  <a:pt x="16794384" y="8357581"/>
                </a:lnTo>
                <a:lnTo>
                  <a:pt x="16757082" y="8374941"/>
                </a:lnTo>
                <a:lnTo>
                  <a:pt x="16718749" y="8389988"/>
                </a:lnTo>
                <a:lnTo>
                  <a:pt x="16679597" y="8402661"/>
                </a:lnTo>
                <a:lnTo>
                  <a:pt x="16639746" y="8412910"/>
                </a:lnTo>
                <a:lnTo>
                  <a:pt x="16599348" y="8420689"/>
                </a:lnTo>
                <a:lnTo>
                  <a:pt x="16558539" y="8425980"/>
                </a:lnTo>
                <a:lnTo>
                  <a:pt x="16517445" y="8428757"/>
                </a:lnTo>
                <a:lnTo>
                  <a:pt x="16492728" y="8429218"/>
                </a:lnTo>
                <a:lnTo>
                  <a:pt x="670890" y="8429218"/>
                </a:lnTo>
                <a:lnTo>
                  <a:pt x="629748" y="8427948"/>
                </a:lnTo>
                <a:lnTo>
                  <a:pt x="588767" y="8424167"/>
                </a:lnTo>
                <a:lnTo>
                  <a:pt x="548090" y="8417873"/>
                </a:lnTo>
                <a:lnTo>
                  <a:pt x="507873" y="8409114"/>
                </a:lnTo>
                <a:lnTo>
                  <a:pt x="468273" y="8397887"/>
                </a:lnTo>
                <a:lnTo>
                  <a:pt x="429436" y="8384254"/>
                </a:lnTo>
                <a:lnTo>
                  <a:pt x="391510" y="8368273"/>
                </a:lnTo>
                <a:lnTo>
                  <a:pt x="354634" y="8349996"/>
                </a:lnTo>
                <a:lnTo>
                  <a:pt x="318944" y="8329491"/>
                </a:lnTo>
                <a:lnTo>
                  <a:pt x="284587" y="8306825"/>
                </a:lnTo>
                <a:lnTo>
                  <a:pt x="251676" y="8282112"/>
                </a:lnTo>
                <a:lnTo>
                  <a:pt x="220345" y="8255419"/>
                </a:lnTo>
                <a:lnTo>
                  <a:pt x="190710" y="8226856"/>
                </a:lnTo>
                <a:lnTo>
                  <a:pt x="162883" y="8196529"/>
                </a:lnTo>
                <a:lnTo>
                  <a:pt x="136973" y="8164551"/>
                </a:lnTo>
                <a:lnTo>
                  <a:pt x="113068" y="8131048"/>
                </a:lnTo>
                <a:lnTo>
                  <a:pt x="91259" y="8096130"/>
                </a:lnTo>
                <a:lnTo>
                  <a:pt x="71632" y="8059954"/>
                </a:lnTo>
                <a:lnTo>
                  <a:pt x="54264" y="8022646"/>
                </a:lnTo>
                <a:lnTo>
                  <a:pt x="39217" y="7984324"/>
                </a:lnTo>
                <a:lnTo>
                  <a:pt x="26549" y="7945173"/>
                </a:lnTo>
                <a:lnTo>
                  <a:pt x="16302" y="7905310"/>
                </a:lnTo>
                <a:lnTo>
                  <a:pt x="8522" y="7864900"/>
                </a:lnTo>
                <a:lnTo>
                  <a:pt x="3225" y="7824089"/>
                </a:lnTo>
                <a:lnTo>
                  <a:pt x="455" y="7783017"/>
                </a:lnTo>
                <a:lnTo>
                  <a:pt x="0" y="7758315"/>
                </a:lnTo>
                <a:lnTo>
                  <a:pt x="0" y="670890"/>
                </a:lnTo>
                <a:lnTo>
                  <a:pt x="1264" y="629754"/>
                </a:lnTo>
                <a:lnTo>
                  <a:pt x="5045" y="588767"/>
                </a:lnTo>
                <a:lnTo>
                  <a:pt x="11332" y="548090"/>
                </a:lnTo>
                <a:lnTo>
                  <a:pt x="20104" y="507873"/>
                </a:lnTo>
                <a:lnTo>
                  <a:pt x="31330" y="468274"/>
                </a:lnTo>
                <a:lnTo>
                  <a:pt x="44951" y="429440"/>
                </a:lnTo>
                <a:lnTo>
                  <a:pt x="60937" y="391515"/>
                </a:lnTo>
                <a:lnTo>
                  <a:pt x="79222" y="354634"/>
                </a:lnTo>
                <a:lnTo>
                  <a:pt x="99725" y="318949"/>
                </a:lnTo>
                <a:lnTo>
                  <a:pt x="122381" y="284587"/>
                </a:lnTo>
                <a:lnTo>
                  <a:pt x="147098" y="251681"/>
                </a:lnTo>
                <a:lnTo>
                  <a:pt x="173786" y="220345"/>
                </a:lnTo>
                <a:lnTo>
                  <a:pt x="202357" y="190710"/>
                </a:lnTo>
                <a:lnTo>
                  <a:pt x="232681" y="162885"/>
                </a:lnTo>
                <a:lnTo>
                  <a:pt x="264659" y="136974"/>
                </a:lnTo>
                <a:lnTo>
                  <a:pt x="298157" y="113068"/>
                </a:lnTo>
                <a:lnTo>
                  <a:pt x="333067" y="91259"/>
                </a:lnTo>
                <a:lnTo>
                  <a:pt x="369246" y="71637"/>
                </a:lnTo>
                <a:lnTo>
                  <a:pt x="406563" y="54264"/>
                </a:lnTo>
                <a:lnTo>
                  <a:pt x="444868" y="39217"/>
                </a:lnTo>
                <a:lnTo>
                  <a:pt x="484034" y="26549"/>
                </a:lnTo>
                <a:lnTo>
                  <a:pt x="523895" y="16302"/>
                </a:lnTo>
                <a:lnTo>
                  <a:pt x="564315" y="8522"/>
                </a:lnTo>
                <a:lnTo>
                  <a:pt x="605129" y="3225"/>
                </a:lnTo>
                <a:lnTo>
                  <a:pt x="646194" y="455"/>
                </a:lnTo>
                <a:lnTo>
                  <a:pt x="670890" y="0"/>
                </a:lnTo>
                <a:close/>
              </a:path>
            </a:pathLst>
          </a:custGeom>
          <a:ln w="9525">
            <a:solidFill>
              <a:srgbClr val="D1D1D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677470" y="1298566"/>
            <a:ext cx="17040225" cy="0"/>
          </a:xfrm>
          <a:custGeom>
            <a:avLst/>
            <a:gdLst/>
            <a:ahLst/>
            <a:cxnLst/>
            <a:rect l="l" t="t" r="r" b="b"/>
            <a:pathLst>
              <a:path w="17040225" h="0">
                <a:moveTo>
                  <a:pt x="0" y="0"/>
                </a:moveTo>
                <a:lnTo>
                  <a:pt x="17039809" y="0"/>
                </a:lnTo>
              </a:path>
            </a:pathLst>
          </a:custGeom>
          <a:ln w="9418">
            <a:solidFill>
              <a:srgbClr val="E8EBF1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246238" y="619832"/>
            <a:ext cx="9902825" cy="6546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00" b="0" i="0">
                <a:solidFill>
                  <a:schemeClr val="bg1"/>
                </a:solidFill>
                <a:latin typeface="NeueHaasGroteskDisp Pro Md"/>
                <a:cs typeface="NeueHaasGroteskDisp Pro M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59172" y="9416030"/>
            <a:ext cx="13021944" cy="528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50" b="0" i="0">
                <a:solidFill>
                  <a:srgbClr val="6B7280"/>
                </a:solidFill>
                <a:latin typeface="Golos Text"/>
                <a:cs typeface="Golos Text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="1">
                <a:latin typeface="Golos Text SemiBold"/>
                <a:cs typeface="Golos Text SemiBold"/>
              </a:rPr>
              <a:t>Disclaimer:</a:t>
            </a:r>
            <a:r>
              <a:rPr dirty="0" spc="80" b="1">
                <a:latin typeface="Golos Text SemiBold"/>
                <a:cs typeface="Golos Text SemiBold"/>
              </a:rPr>
              <a:t> </a:t>
            </a:r>
            <a:r>
              <a:rPr dirty="0"/>
              <a:t>This</a:t>
            </a:r>
            <a:r>
              <a:rPr dirty="0" spc="85"/>
              <a:t> </a:t>
            </a:r>
            <a:r>
              <a:rPr dirty="0"/>
              <a:t>checklist</a:t>
            </a:r>
            <a:r>
              <a:rPr dirty="0" spc="85"/>
              <a:t> </a:t>
            </a:r>
            <a:r>
              <a:rPr dirty="0"/>
              <a:t>is</a:t>
            </a:r>
            <a:r>
              <a:rPr dirty="0" spc="80"/>
              <a:t> </a:t>
            </a:r>
            <a:r>
              <a:rPr dirty="0"/>
              <a:t>for</a:t>
            </a:r>
            <a:r>
              <a:rPr dirty="0" spc="85"/>
              <a:t> </a:t>
            </a:r>
            <a:r>
              <a:rPr dirty="0"/>
              <a:t>general</a:t>
            </a:r>
            <a:r>
              <a:rPr dirty="0" spc="85"/>
              <a:t> </a:t>
            </a:r>
            <a:r>
              <a:rPr dirty="0"/>
              <a:t>informational</a:t>
            </a:r>
            <a:r>
              <a:rPr dirty="0" spc="85"/>
              <a:t> </a:t>
            </a:r>
            <a:r>
              <a:rPr dirty="0"/>
              <a:t>purposes</a:t>
            </a:r>
            <a:r>
              <a:rPr dirty="0" spc="80"/>
              <a:t> </a:t>
            </a:r>
            <a:r>
              <a:rPr dirty="0"/>
              <a:t>only</a:t>
            </a:r>
            <a:r>
              <a:rPr dirty="0" spc="85"/>
              <a:t> </a:t>
            </a:r>
            <a:r>
              <a:rPr dirty="0"/>
              <a:t>and</a:t>
            </a:r>
            <a:r>
              <a:rPr dirty="0" spc="85"/>
              <a:t> </a:t>
            </a:r>
            <a:r>
              <a:rPr dirty="0"/>
              <a:t>does</a:t>
            </a:r>
            <a:r>
              <a:rPr dirty="0" spc="85"/>
              <a:t> </a:t>
            </a:r>
            <a:r>
              <a:rPr dirty="0"/>
              <a:t>not</a:t>
            </a:r>
            <a:r>
              <a:rPr dirty="0" spc="80"/>
              <a:t> </a:t>
            </a:r>
            <a:r>
              <a:rPr dirty="0"/>
              <a:t>constitute</a:t>
            </a:r>
            <a:r>
              <a:rPr dirty="0" spc="85"/>
              <a:t> </a:t>
            </a:r>
            <a:r>
              <a:rPr dirty="0"/>
              <a:t>legal</a:t>
            </a:r>
            <a:r>
              <a:rPr dirty="0" spc="85"/>
              <a:t> </a:t>
            </a:r>
            <a:r>
              <a:rPr dirty="0"/>
              <a:t>advice.</a:t>
            </a:r>
            <a:r>
              <a:rPr dirty="0" spc="80"/>
              <a:t> </a:t>
            </a:r>
            <a:r>
              <a:rPr dirty="0"/>
              <a:t>Verify</a:t>
            </a:r>
            <a:r>
              <a:rPr dirty="0" spc="85"/>
              <a:t> </a:t>
            </a:r>
            <a:r>
              <a:rPr dirty="0"/>
              <a:t>requirements</a:t>
            </a:r>
            <a:r>
              <a:rPr dirty="0" spc="85"/>
              <a:t> </a:t>
            </a:r>
            <a:r>
              <a:rPr dirty="0"/>
              <a:t>with</a:t>
            </a:r>
            <a:r>
              <a:rPr dirty="0" spc="85"/>
              <a:t> </a:t>
            </a:r>
            <a:r>
              <a:rPr dirty="0"/>
              <a:t>FMCSA,</a:t>
            </a:r>
            <a:r>
              <a:rPr dirty="0" spc="80"/>
              <a:t> </a:t>
            </a:r>
            <a:r>
              <a:rPr dirty="0" spc="-20"/>
              <a:t>CBP,</a:t>
            </a:r>
          </a:p>
          <a:p>
            <a:pPr marL="12700">
              <a:lnSpc>
                <a:spcPct val="100000"/>
              </a:lnSpc>
              <a:spcBef>
                <a:spcPts val="440"/>
              </a:spcBef>
            </a:pPr>
            <a:r>
              <a:rPr dirty="0"/>
              <a:t>IRS/DOL,</a:t>
            </a:r>
            <a:r>
              <a:rPr dirty="0" spc="70"/>
              <a:t> </a:t>
            </a:r>
            <a:r>
              <a:rPr dirty="0"/>
              <a:t>and</a:t>
            </a:r>
            <a:r>
              <a:rPr dirty="0" spc="70"/>
              <a:t> </a:t>
            </a:r>
            <a:r>
              <a:rPr dirty="0"/>
              <a:t>state</a:t>
            </a:r>
            <a:r>
              <a:rPr dirty="0" spc="75"/>
              <a:t> </a:t>
            </a:r>
            <a:r>
              <a:rPr dirty="0"/>
              <a:t>entities</a:t>
            </a:r>
            <a:r>
              <a:rPr dirty="0" spc="70"/>
              <a:t> </a:t>
            </a:r>
            <a:r>
              <a:rPr dirty="0"/>
              <a:t>(UCR,</a:t>
            </a:r>
            <a:r>
              <a:rPr dirty="0" spc="70"/>
              <a:t> </a:t>
            </a:r>
            <a:r>
              <a:rPr dirty="0"/>
              <a:t>IFTA,</a:t>
            </a:r>
            <a:r>
              <a:rPr dirty="0" spc="75"/>
              <a:t> </a:t>
            </a:r>
            <a:r>
              <a:rPr dirty="0" spc="-10"/>
              <a:t>IRP).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-10"/>
              <a:t>Cross-</a:t>
            </a:r>
            <a:r>
              <a:rPr dirty="0"/>
              <a:t>Border</a:t>
            </a:r>
            <a:r>
              <a:rPr dirty="0" spc="-10"/>
              <a:t> </a:t>
            </a:r>
            <a:r>
              <a:rPr dirty="0"/>
              <a:t>Carrier</a:t>
            </a:r>
            <a:r>
              <a:rPr dirty="0" spc="5"/>
              <a:t> </a:t>
            </a:r>
            <a:r>
              <a:rPr dirty="0"/>
              <a:t>Compliance</a:t>
            </a:r>
            <a:r>
              <a:rPr dirty="0" spc="5"/>
              <a:t> </a:t>
            </a:r>
            <a:r>
              <a:rPr dirty="0" spc="-10"/>
              <a:t>Checklist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5182240" y="1374900"/>
            <a:ext cx="7914005" cy="3924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400" b="0">
                <a:solidFill>
                  <a:srgbClr val="FFFFFF"/>
                </a:solidFill>
                <a:latin typeface="NeueHaasGroteskDisp Pro"/>
                <a:cs typeface="NeueHaasGroteskDisp Pro"/>
              </a:rPr>
              <a:t>Lista</a:t>
            </a:r>
            <a:r>
              <a:rPr dirty="0" sz="2400" spc="300" b="0">
                <a:solidFill>
                  <a:srgbClr val="FFFFFF"/>
                </a:solidFill>
                <a:latin typeface="NeueHaasGroteskDisp Pro"/>
                <a:cs typeface="NeueHaasGroteskDisp Pro"/>
              </a:rPr>
              <a:t> </a:t>
            </a:r>
            <a:r>
              <a:rPr dirty="0" sz="2400" b="0">
                <a:solidFill>
                  <a:srgbClr val="FFFFFF"/>
                </a:solidFill>
                <a:latin typeface="NeueHaasGroteskDisp Pro"/>
                <a:cs typeface="NeueHaasGroteskDisp Pro"/>
              </a:rPr>
              <a:t>de</a:t>
            </a:r>
            <a:r>
              <a:rPr dirty="0" sz="2400" spc="310" b="0">
                <a:solidFill>
                  <a:srgbClr val="FFFFFF"/>
                </a:solidFill>
                <a:latin typeface="NeueHaasGroteskDisp Pro"/>
                <a:cs typeface="NeueHaasGroteskDisp Pro"/>
              </a:rPr>
              <a:t> </a:t>
            </a:r>
            <a:r>
              <a:rPr dirty="0" sz="2400" b="0">
                <a:solidFill>
                  <a:srgbClr val="FFFFFF"/>
                </a:solidFill>
                <a:latin typeface="NeueHaasGroteskDisp Pro"/>
                <a:cs typeface="NeueHaasGroteskDisp Pro"/>
              </a:rPr>
              <a:t>Cumplimiento</a:t>
            </a:r>
            <a:r>
              <a:rPr dirty="0" sz="2400" spc="310" b="0">
                <a:solidFill>
                  <a:srgbClr val="FFFFFF"/>
                </a:solidFill>
                <a:latin typeface="NeueHaasGroteskDisp Pro"/>
                <a:cs typeface="NeueHaasGroteskDisp Pro"/>
              </a:rPr>
              <a:t> </a:t>
            </a:r>
            <a:r>
              <a:rPr dirty="0" sz="2400" b="0">
                <a:solidFill>
                  <a:srgbClr val="FFFFFF"/>
                </a:solidFill>
                <a:latin typeface="NeueHaasGroteskDisp Pro"/>
                <a:cs typeface="NeueHaasGroteskDisp Pro"/>
              </a:rPr>
              <a:t>para</a:t>
            </a:r>
            <a:r>
              <a:rPr dirty="0" sz="2400" spc="310" b="0">
                <a:solidFill>
                  <a:srgbClr val="FFFFFF"/>
                </a:solidFill>
                <a:latin typeface="NeueHaasGroteskDisp Pro"/>
                <a:cs typeface="NeueHaasGroteskDisp Pro"/>
              </a:rPr>
              <a:t> </a:t>
            </a:r>
            <a:r>
              <a:rPr dirty="0" sz="2400" b="0">
                <a:solidFill>
                  <a:srgbClr val="FFFFFF"/>
                </a:solidFill>
                <a:latin typeface="NeueHaasGroteskDisp Pro"/>
                <a:cs typeface="NeueHaasGroteskDisp Pro"/>
              </a:rPr>
              <a:t>Transportistas</a:t>
            </a:r>
            <a:r>
              <a:rPr dirty="0" sz="2400" spc="315" b="0">
                <a:solidFill>
                  <a:srgbClr val="FFFFFF"/>
                </a:solidFill>
                <a:latin typeface="NeueHaasGroteskDisp Pro"/>
                <a:cs typeface="NeueHaasGroteskDisp Pro"/>
              </a:rPr>
              <a:t> </a:t>
            </a:r>
            <a:r>
              <a:rPr dirty="0" sz="2400" spc="-10" b="0">
                <a:solidFill>
                  <a:srgbClr val="FFFFFF"/>
                </a:solidFill>
                <a:latin typeface="NeueHaasGroteskDisp Pro"/>
                <a:cs typeface="NeueHaasGroteskDisp Pro"/>
              </a:rPr>
              <a:t>Transfronterizos</a:t>
            </a:r>
            <a:endParaRPr sz="2400">
              <a:latin typeface="NeueHaasGroteskDisp Pro"/>
              <a:cs typeface="NeueHaasGroteskDisp Pro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610795" y="2667206"/>
            <a:ext cx="17173575" cy="6496050"/>
            <a:chOff x="610795" y="2667206"/>
            <a:chExt cx="17173575" cy="6496050"/>
          </a:xfrm>
        </p:grpSpPr>
        <p:sp>
          <p:nvSpPr>
            <p:cNvPr id="5" name="object 5" descr=""/>
            <p:cNvSpPr/>
            <p:nvPr/>
          </p:nvSpPr>
          <p:spPr>
            <a:xfrm>
              <a:off x="615607" y="2671969"/>
              <a:ext cx="17164050" cy="6486525"/>
            </a:xfrm>
            <a:custGeom>
              <a:avLst/>
              <a:gdLst/>
              <a:ahLst/>
              <a:cxnLst/>
              <a:rect l="l" t="t" r="r" b="b"/>
              <a:pathLst>
                <a:path w="17164050" h="6486525">
                  <a:moveTo>
                    <a:pt x="16500916" y="50"/>
                  </a:moveTo>
                  <a:lnTo>
                    <a:pt x="670839" y="0"/>
                  </a:lnTo>
                  <a:lnTo>
                    <a:pt x="662603" y="50"/>
                  </a:lnTo>
                  <a:lnTo>
                    <a:pt x="637921" y="812"/>
                  </a:lnTo>
                  <a:lnTo>
                    <a:pt x="588717" y="5045"/>
                  </a:lnTo>
                  <a:lnTo>
                    <a:pt x="539953" y="12890"/>
                  </a:lnTo>
                  <a:lnTo>
                    <a:pt x="491906" y="24303"/>
                  </a:lnTo>
                  <a:lnTo>
                    <a:pt x="444818" y="39217"/>
                  </a:lnTo>
                  <a:lnTo>
                    <a:pt x="398966" y="57554"/>
                  </a:lnTo>
                  <a:lnTo>
                    <a:pt x="354584" y="79222"/>
                  </a:lnTo>
                  <a:lnTo>
                    <a:pt x="311911" y="104084"/>
                  </a:lnTo>
                  <a:lnTo>
                    <a:pt x="271196" y="132029"/>
                  </a:lnTo>
                  <a:lnTo>
                    <a:pt x="232631" y="162885"/>
                  </a:lnTo>
                  <a:lnTo>
                    <a:pt x="196444" y="196494"/>
                  </a:lnTo>
                  <a:lnTo>
                    <a:pt x="162833" y="232683"/>
                  </a:lnTo>
                  <a:lnTo>
                    <a:pt x="131978" y="271246"/>
                  </a:lnTo>
                  <a:lnTo>
                    <a:pt x="104034" y="311965"/>
                  </a:lnTo>
                  <a:lnTo>
                    <a:pt x="79172" y="354634"/>
                  </a:lnTo>
                  <a:lnTo>
                    <a:pt x="57504" y="399021"/>
                  </a:lnTo>
                  <a:lnTo>
                    <a:pt x="39167" y="444868"/>
                  </a:lnTo>
                  <a:lnTo>
                    <a:pt x="24252" y="491956"/>
                  </a:lnTo>
                  <a:lnTo>
                    <a:pt x="12840" y="540004"/>
                  </a:lnTo>
                  <a:lnTo>
                    <a:pt x="4994" y="588767"/>
                  </a:lnTo>
                  <a:lnTo>
                    <a:pt x="762" y="637971"/>
                  </a:lnTo>
                  <a:lnTo>
                    <a:pt x="0" y="662660"/>
                  </a:lnTo>
                  <a:lnTo>
                    <a:pt x="0" y="5823452"/>
                  </a:lnTo>
                  <a:lnTo>
                    <a:pt x="2423" y="5872785"/>
                  </a:lnTo>
                  <a:lnTo>
                    <a:pt x="8471" y="5921800"/>
                  </a:lnTo>
                  <a:lnTo>
                    <a:pt x="18103" y="5970231"/>
                  </a:lnTo>
                  <a:lnTo>
                    <a:pt x="31280" y="6017838"/>
                  </a:lnTo>
                  <a:lnTo>
                    <a:pt x="47911" y="6064331"/>
                  </a:lnTo>
                  <a:lnTo>
                    <a:pt x="67926" y="6109482"/>
                  </a:lnTo>
                  <a:lnTo>
                    <a:pt x="91209" y="6153030"/>
                  </a:lnTo>
                  <a:lnTo>
                    <a:pt x="117632" y="6194767"/>
                  </a:lnTo>
                  <a:lnTo>
                    <a:pt x="147048" y="6234436"/>
                  </a:lnTo>
                  <a:lnTo>
                    <a:pt x="179306" y="6271830"/>
                  </a:lnTo>
                  <a:lnTo>
                    <a:pt x="214232" y="6306749"/>
                  </a:lnTo>
                  <a:lnTo>
                    <a:pt x="251626" y="6339014"/>
                  </a:lnTo>
                  <a:lnTo>
                    <a:pt x="291295" y="6368428"/>
                  </a:lnTo>
                  <a:lnTo>
                    <a:pt x="333017" y="6394858"/>
                  </a:lnTo>
                  <a:lnTo>
                    <a:pt x="376573" y="6418131"/>
                  </a:lnTo>
                  <a:lnTo>
                    <a:pt x="421724" y="6438144"/>
                  </a:lnTo>
                  <a:lnTo>
                    <a:pt x="468222" y="6454787"/>
                  </a:lnTo>
                  <a:lnTo>
                    <a:pt x="515823" y="6467959"/>
                  </a:lnTo>
                  <a:lnTo>
                    <a:pt x="564265" y="6477583"/>
                  </a:lnTo>
                  <a:lnTo>
                    <a:pt x="613281" y="6483637"/>
                  </a:lnTo>
                  <a:lnTo>
                    <a:pt x="662603" y="6486066"/>
                  </a:lnTo>
                  <a:lnTo>
                    <a:pt x="16492677" y="6486118"/>
                  </a:lnTo>
                  <a:lnTo>
                    <a:pt x="16517395" y="6485657"/>
                  </a:lnTo>
                  <a:lnTo>
                    <a:pt x="16566675" y="6482022"/>
                  </a:lnTo>
                  <a:lnTo>
                    <a:pt x="16615490" y="6474773"/>
                  </a:lnTo>
                  <a:lnTo>
                    <a:pt x="16663692" y="6463959"/>
                  </a:lnTo>
                  <a:lnTo>
                    <a:pt x="16710924" y="6449619"/>
                  </a:lnTo>
                  <a:lnTo>
                    <a:pt x="16757032" y="6431840"/>
                  </a:lnTo>
                  <a:lnTo>
                    <a:pt x="16801644" y="6410734"/>
                  </a:lnTo>
                  <a:lnTo>
                    <a:pt x="16844632" y="6386391"/>
                  </a:lnTo>
                  <a:lnTo>
                    <a:pt x="16885696" y="6358941"/>
                  </a:lnTo>
                  <a:lnTo>
                    <a:pt x="16924600" y="6328567"/>
                  </a:lnTo>
                  <a:lnTo>
                    <a:pt x="16961225" y="6295395"/>
                  </a:lnTo>
                  <a:lnTo>
                    <a:pt x="16995269" y="6259629"/>
                  </a:lnTo>
                  <a:lnTo>
                    <a:pt x="17026654" y="6221451"/>
                  </a:lnTo>
                  <a:lnTo>
                    <a:pt x="17055082" y="6181071"/>
                  </a:lnTo>
                  <a:lnTo>
                    <a:pt x="17080429" y="6138705"/>
                  </a:lnTo>
                  <a:lnTo>
                    <a:pt x="17102604" y="6094590"/>
                  </a:lnTo>
                  <a:lnTo>
                    <a:pt x="17121558" y="6048961"/>
                  </a:lnTo>
                  <a:lnTo>
                    <a:pt x="17137037" y="6002073"/>
                  </a:lnTo>
                  <a:lnTo>
                    <a:pt x="17149038" y="5954167"/>
                  </a:lnTo>
                  <a:lnTo>
                    <a:pt x="17157463" y="5905509"/>
                  </a:lnTo>
                  <a:lnTo>
                    <a:pt x="17162321" y="5856364"/>
                  </a:lnTo>
                  <a:lnTo>
                    <a:pt x="17163618" y="670890"/>
                  </a:lnTo>
                  <a:lnTo>
                    <a:pt x="17163131" y="646201"/>
                  </a:lnTo>
                  <a:lnTo>
                    <a:pt x="17158543" y="588767"/>
                  </a:lnTo>
                  <a:lnTo>
                    <a:pt x="17150664" y="540004"/>
                  </a:lnTo>
                  <a:lnTo>
                    <a:pt x="17139303" y="491956"/>
                  </a:lnTo>
                  <a:lnTo>
                    <a:pt x="17124375" y="444868"/>
                  </a:lnTo>
                  <a:lnTo>
                    <a:pt x="17105986" y="399021"/>
                  </a:lnTo>
                  <a:lnTo>
                    <a:pt x="17084370" y="354634"/>
                  </a:lnTo>
                  <a:lnTo>
                    <a:pt x="17059531" y="311965"/>
                  </a:lnTo>
                  <a:lnTo>
                    <a:pt x="17031602" y="271246"/>
                  </a:lnTo>
                  <a:lnTo>
                    <a:pt x="17000687" y="232683"/>
                  </a:lnTo>
                  <a:lnTo>
                    <a:pt x="16967111" y="196494"/>
                  </a:lnTo>
                  <a:lnTo>
                    <a:pt x="16930875" y="162885"/>
                  </a:lnTo>
                  <a:lnTo>
                    <a:pt x="16892346" y="132029"/>
                  </a:lnTo>
                  <a:lnTo>
                    <a:pt x="16851621" y="104084"/>
                  </a:lnTo>
                  <a:lnTo>
                    <a:pt x="16808907" y="79222"/>
                  </a:lnTo>
                  <a:lnTo>
                    <a:pt x="16764568" y="57554"/>
                  </a:lnTo>
                  <a:lnTo>
                    <a:pt x="16718699" y="39217"/>
                  </a:lnTo>
                  <a:lnTo>
                    <a:pt x="16671625" y="24303"/>
                  </a:lnTo>
                  <a:lnTo>
                    <a:pt x="16623551" y="12890"/>
                  </a:lnTo>
                  <a:lnTo>
                    <a:pt x="16574851" y="5045"/>
                  </a:lnTo>
                  <a:lnTo>
                    <a:pt x="16525634" y="812"/>
                  </a:lnTo>
                  <a:lnTo>
                    <a:pt x="16500916" y="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615557" y="2671969"/>
              <a:ext cx="17164050" cy="6486525"/>
            </a:xfrm>
            <a:custGeom>
              <a:avLst/>
              <a:gdLst/>
              <a:ahLst/>
              <a:cxnLst/>
              <a:rect l="l" t="t" r="r" b="b"/>
              <a:pathLst>
                <a:path w="17164050" h="6486525">
                  <a:moveTo>
                    <a:pt x="670890" y="0"/>
                  </a:moveTo>
                  <a:lnTo>
                    <a:pt x="16492728" y="0"/>
                  </a:lnTo>
                  <a:lnTo>
                    <a:pt x="16500967" y="50"/>
                  </a:lnTo>
                  <a:lnTo>
                    <a:pt x="16542088" y="1819"/>
                  </a:lnTo>
                  <a:lnTo>
                    <a:pt x="16583065" y="6104"/>
                  </a:lnTo>
                  <a:lnTo>
                    <a:pt x="16623601" y="12890"/>
                  </a:lnTo>
                  <a:lnTo>
                    <a:pt x="16663742" y="22154"/>
                  </a:lnTo>
                  <a:lnTo>
                    <a:pt x="16703176" y="33864"/>
                  </a:lnTo>
                  <a:lnTo>
                    <a:pt x="16741883" y="47961"/>
                  </a:lnTo>
                  <a:lnTo>
                    <a:pt x="16779621" y="64414"/>
                  </a:lnTo>
                  <a:lnTo>
                    <a:pt x="16816213" y="83144"/>
                  </a:lnTo>
                  <a:lnTo>
                    <a:pt x="16851671" y="104084"/>
                  </a:lnTo>
                  <a:lnTo>
                    <a:pt x="16885746" y="127164"/>
                  </a:lnTo>
                  <a:lnTo>
                    <a:pt x="16918305" y="152285"/>
                  </a:lnTo>
                  <a:lnTo>
                    <a:pt x="16949325" y="179361"/>
                  </a:lnTo>
                  <a:lnTo>
                    <a:pt x="16978639" y="208286"/>
                  </a:lnTo>
                  <a:lnTo>
                    <a:pt x="17006083" y="238950"/>
                  </a:lnTo>
                  <a:lnTo>
                    <a:pt x="17031652" y="271246"/>
                  </a:lnTo>
                  <a:lnTo>
                    <a:pt x="17055132" y="305034"/>
                  </a:lnTo>
                  <a:lnTo>
                    <a:pt x="17076467" y="340213"/>
                  </a:lnTo>
                  <a:lnTo>
                    <a:pt x="17095613" y="376625"/>
                  </a:lnTo>
                  <a:lnTo>
                    <a:pt x="17112513" y="414147"/>
                  </a:lnTo>
                  <a:lnTo>
                    <a:pt x="17127140" y="452643"/>
                  </a:lnTo>
                  <a:lnTo>
                    <a:pt x="17139353" y="491956"/>
                  </a:lnTo>
                  <a:lnTo>
                    <a:pt x="17149088" y="531938"/>
                  </a:lnTo>
                  <a:lnTo>
                    <a:pt x="17156328" y="572452"/>
                  </a:lnTo>
                  <a:lnTo>
                    <a:pt x="17161185" y="613333"/>
                  </a:lnTo>
                  <a:lnTo>
                    <a:pt x="17163451" y="654431"/>
                  </a:lnTo>
                  <a:lnTo>
                    <a:pt x="17163669" y="670890"/>
                  </a:lnTo>
                  <a:lnTo>
                    <a:pt x="17163669" y="5815215"/>
                  </a:lnTo>
                  <a:lnTo>
                    <a:pt x="17162371" y="5856364"/>
                  </a:lnTo>
                  <a:lnTo>
                    <a:pt x="17158593" y="5897346"/>
                  </a:lnTo>
                  <a:lnTo>
                    <a:pt x="17152279" y="5938017"/>
                  </a:lnTo>
                  <a:lnTo>
                    <a:pt x="17143564" y="5978232"/>
                  </a:lnTo>
                  <a:lnTo>
                    <a:pt x="17132284" y="6017832"/>
                  </a:lnTo>
                  <a:lnTo>
                    <a:pt x="17118684" y="6056663"/>
                  </a:lnTo>
                  <a:lnTo>
                    <a:pt x="17102655" y="6094590"/>
                  </a:lnTo>
                  <a:lnTo>
                    <a:pt x="17084421" y="6131471"/>
                  </a:lnTo>
                  <a:lnTo>
                    <a:pt x="17063947" y="6167156"/>
                  </a:lnTo>
                  <a:lnTo>
                    <a:pt x="17041293" y="6201529"/>
                  </a:lnTo>
                  <a:lnTo>
                    <a:pt x="17016555" y="6234429"/>
                  </a:lnTo>
                  <a:lnTo>
                    <a:pt x="16989831" y="6265760"/>
                  </a:lnTo>
                  <a:lnTo>
                    <a:pt x="16961275" y="6295395"/>
                  </a:lnTo>
                  <a:lnTo>
                    <a:pt x="16930925" y="6323228"/>
                  </a:lnTo>
                  <a:lnTo>
                    <a:pt x="16898981" y="6349133"/>
                  </a:lnTo>
                  <a:lnTo>
                    <a:pt x="16865434" y="6373050"/>
                  </a:lnTo>
                  <a:lnTo>
                    <a:pt x="16830544" y="6394858"/>
                  </a:lnTo>
                  <a:lnTo>
                    <a:pt x="16794384" y="6414479"/>
                  </a:lnTo>
                  <a:lnTo>
                    <a:pt x="16757082" y="6431840"/>
                  </a:lnTo>
                  <a:lnTo>
                    <a:pt x="16718749" y="6446888"/>
                  </a:lnTo>
                  <a:lnTo>
                    <a:pt x="16679597" y="6459567"/>
                  </a:lnTo>
                  <a:lnTo>
                    <a:pt x="16639746" y="6469810"/>
                  </a:lnTo>
                  <a:lnTo>
                    <a:pt x="16599348" y="6477583"/>
                  </a:lnTo>
                  <a:lnTo>
                    <a:pt x="16558539" y="6482880"/>
                  </a:lnTo>
                  <a:lnTo>
                    <a:pt x="16517445" y="6485657"/>
                  </a:lnTo>
                  <a:lnTo>
                    <a:pt x="16492728" y="6486118"/>
                  </a:lnTo>
                  <a:lnTo>
                    <a:pt x="670890" y="6486118"/>
                  </a:lnTo>
                  <a:lnTo>
                    <a:pt x="629748" y="6484848"/>
                  </a:lnTo>
                  <a:lnTo>
                    <a:pt x="588767" y="6481065"/>
                  </a:lnTo>
                  <a:lnTo>
                    <a:pt x="548090" y="6474773"/>
                  </a:lnTo>
                  <a:lnTo>
                    <a:pt x="507873" y="6466014"/>
                  </a:lnTo>
                  <a:lnTo>
                    <a:pt x="468273" y="6454787"/>
                  </a:lnTo>
                  <a:lnTo>
                    <a:pt x="429436" y="6441154"/>
                  </a:lnTo>
                  <a:lnTo>
                    <a:pt x="391510" y="6425168"/>
                  </a:lnTo>
                  <a:lnTo>
                    <a:pt x="354634" y="6406896"/>
                  </a:lnTo>
                  <a:lnTo>
                    <a:pt x="318944" y="6386391"/>
                  </a:lnTo>
                  <a:lnTo>
                    <a:pt x="284587" y="6363727"/>
                  </a:lnTo>
                  <a:lnTo>
                    <a:pt x="251676" y="6339014"/>
                  </a:lnTo>
                  <a:lnTo>
                    <a:pt x="220345" y="6312319"/>
                  </a:lnTo>
                  <a:lnTo>
                    <a:pt x="190710" y="6283756"/>
                  </a:lnTo>
                  <a:lnTo>
                    <a:pt x="162883" y="6253429"/>
                  </a:lnTo>
                  <a:lnTo>
                    <a:pt x="136973" y="6221458"/>
                  </a:lnTo>
                  <a:lnTo>
                    <a:pt x="113068" y="6187948"/>
                  </a:lnTo>
                  <a:lnTo>
                    <a:pt x="91259" y="6153030"/>
                  </a:lnTo>
                  <a:lnTo>
                    <a:pt x="71632" y="6116859"/>
                  </a:lnTo>
                  <a:lnTo>
                    <a:pt x="54264" y="6079540"/>
                  </a:lnTo>
                  <a:lnTo>
                    <a:pt x="39217" y="6041224"/>
                  </a:lnTo>
                  <a:lnTo>
                    <a:pt x="26549" y="6002073"/>
                  </a:lnTo>
                  <a:lnTo>
                    <a:pt x="16302" y="5962210"/>
                  </a:lnTo>
                  <a:lnTo>
                    <a:pt x="8522" y="5921800"/>
                  </a:lnTo>
                  <a:lnTo>
                    <a:pt x="3225" y="5880989"/>
                  </a:lnTo>
                  <a:lnTo>
                    <a:pt x="455" y="5839917"/>
                  </a:lnTo>
                  <a:lnTo>
                    <a:pt x="0" y="5815215"/>
                  </a:lnTo>
                  <a:lnTo>
                    <a:pt x="0" y="670890"/>
                  </a:lnTo>
                  <a:lnTo>
                    <a:pt x="1264" y="629754"/>
                  </a:lnTo>
                  <a:lnTo>
                    <a:pt x="5045" y="588767"/>
                  </a:lnTo>
                  <a:lnTo>
                    <a:pt x="11332" y="548090"/>
                  </a:lnTo>
                  <a:lnTo>
                    <a:pt x="20104" y="507873"/>
                  </a:lnTo>
                  <a:lnTo>
                    <a:pt x="31330" y="468274"/>
                  </a:lnTo>
                  <a:lnTo>
                    <a:pt x="44951" y="429440"/>
                  </a:lnTo>
                  <a:lnTo>
                    <a:pt x="60937" y="391515"/>
                  </a:lnTo>
                  <a:lnTo>
                    <a:pt x="79222" y="354634"/>
                  </a:lnTo>
                  <a:lnTo>
                    <a:pt x="99725" y="318949"/>
                  </a:lnTo>
                  <a:lnTo>
                    <a:pt x="122381" y="284587"/>
                  </a:lnTo>
                  <a:lnTo>
                    <a:pt x="147098" y="251681"/>
                  </a:lnTo>
                  <a:lnTo>
                    <a:pt x="173786" y="220345"/>
                  </a:lnTo>
                  <a:lnTo>
                    <a:pt x="202357" y="190710"/>
                  </a:lnTo>
                  <a:lnTo>
                    <a:pt x="232681" y="162885"/>
                  </a:lnTo>
                  <a:lnTo>
                    <a:pt x="264659" y="136974"/>
                  </a:lnTo>
                  <a:lnTo>
                    <a:pt x="298157" y="113068"/>
                  </a:lnTo>
                  <a:lnTo>
                    <a:pt x="333067" y="91259"/>
                  </a:lnTo>
                  <a:lnTo>
                    <a:pt x="369246" y="71637"/>
                  </a:lnTo>
                  <a:lnTo>
                    <a:pt x="406563" y="54264"/>
                  </a:lnTo>
                  <a:lnTo>
                    <a:pt x="444868" y="39217"/>
                  </a:lnTo>
                  <a:lnTo>
                    <a:pt x="484034" y="26549"/>
                  </a:lnTo>
                  <a:lnTo>
                    <a:pt x="523895" y="16302"/>
                  </a:lnTo>
                  <a:lnTo>
                    <a:pt x="564315" y="8522"/>
                  </a:lnTo>
                  <a:lnTo>
                    <a:pt x="605129" y="3225"/>
                  </a:lnTo>
                  <a:lnTo>
                    <a:pt x="646194" y="455"/>
                  </a:lnTo>
                  <a:lnTo>
                    <a:pt x="670890" y="0"/>
                  </a:lnTo>
                  <a:close/>
                </a:path>
              </a:pathLst>
            </a:custGeom>
            <a:ln w="9525">
              <a:solidFill>
                <a:srgbClr val="D1D1D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677468" y="3117691"/>
              <a:ext cx="8510905" cy="0"/>
            </a:xfrm>
            <a:custGeom>
              <a:avLst/>
              <a:gdLst/>
              <a:ahLst/>
              <a:cxnLst/>
              <a:rect l="l" t="t" r="r" b="b"/>
              <a:pathLst>
                <a:path w="8510905" h="0">
                  <a:moveTo>
                    <a:pt x="0" y="0"/>
                  </a:moveTo>
                  <a:lnTo>
                    <a:pt x="1213116" y="0"/>
                  </a:lnTo>
                </a:path>
                <a:path w="8510905" h="0">
                  <a:moveTo>
                    <a:pt x="1231455" y="0"/>
                  </a:moveTo>
                  <a:lnTo>
                    <a:pt x="1806117" y="0"/>
                  </a:lnTo>
                </a:path>
                <a:path w="8510905" h="0">
                  <a:moveTo>
                    <a:pt x="1824380" y="0"/>
                  </a:moveTo>
                  <a:lnTo>
                    <a:pt x="3037484" y="0"/>
                  </a:lnTo>
                </a:path>
                <a:path w="8510905" h="0">
                  <a:moveTo>
                    <a:pt x="3055835" y="0"/>
                  </a:moveTo>
                  <a:lnTo>
                    <a:pt x="3630485" y="0"/>
                  </a:lnTo>
                </a:path>
                <a:path w="8510905" h="0">
                  <a:moveTo>
                    <a:pt x="3648735" y="0"/>
                  </a:moveTo>
                  <a:lnTo>
                    <a:pt x="4861852" y="0"/>
                  </a:lnTo>
                </a:path>
                <a:path w="8510905" h="0">
                  <a:moveTo>
                    <a:pt x="4880190" y="0"/>
                  </a:moveTo>
                  <a:lnTo>
                    <a:pt x="5454853" y="0"/>
                  </a:lnTo>
                </a:path>
                <a:path w="8510905" h="0">
                  <a:moveTo>
                    <a:pt x="5473103" y="0"/>
                  </a:moveTo>
                  <a:lnTo>
                    <a:pt x="6686219" y="0"/>
                  </a:lnTo>
                </a:path>
                <a:path w="8510905" h="0">
                  <a:moveTo>
                    <a:pt x="6704558" y="0"/>
                  </a:moveTo>
                  <a:lnTo>
                    <a:pt x="7279220" y="0"/>
                  </a:lnTo>
                </a:path>
                <a:path w="8510905" h="0">
                  <a:moveTo>
                    <a:pt x="7297470" y="0"/>
                  </a:moveTo>
                  <a:lnTo>
                    <a:pt x="8510587" y="0"/>
                  </a:lnTo>
                </a:path>
              </a:pathLst>
            </a:custGeom>
            <a:ln w="9105">
              <a:solidFill>
                <a:srgbClr val="E8EBF1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9206699" y="3118002"/>
              <a:ext cx="8510905" cy="0"/>
            </a:xfrm>
            <a:custGeom>
              <a:avLst/>
              <a:gdLst/>
              <a:ahLst/>
              <a:cxnLst/>
              <a:rect l="l" t="t" r="r" b="b"/>
              <a:pathLst>
                <a:path w="8510905" h="0">
                  <a:moveTo>
                    <a:pt x="0" y="0"/>
                  </a:moveTo>
                  <a:lnTo>
                    <a:pt x="1213103" y="0"/>
                  </a:lnTo>
                </a:path>
                <a:path w="8510905" h="0">
                  <a:moveTo>
                    <a:pt x="1231455" y="0"/>
                  </a:moveTo>
                  <a:lnTo>
                    <a:pt x="1806105" y="0"/>
                  </a:lnTo>
                </a:path>
                <a:path w="8510905" h="0">
                  <a:moveTo>
                    <a:pt x="1824380" y="0"/>
                  </a:moveTo>
                  <a:lnTo>
                    <a:pt x="3037484" y="0"/>
                  </a:lnTo>
                </a:path>
                <a:path w="8510905" h="0">
                  <a:moveTo>
                    <a:pt x="3055823" y="0"/>
                  </a:moveTo>
                  <a:lnTo>
                    <a:pt x="3630498" y="0"/>
                  </a:lnTo>
                </a:path>
                <a:path w="8510905" h="0">
                  <a:moveTo>
                    <a:pt x="3648748" y="0"/>
                  </a:moveTo>
                  <a:lnTo>
                    <a:pt x="4861852" y="0"/>
                  </a:lnTo>
                </a:path>
                <a:path w="8510905" h="0">
                  <a:moveTo>
                    <a:pt x="4880190" y="0"/>
                  </a:moveTo>
                  <a:lnTo>
                    <a:pt x="5454865" y="0"/>
                  </a:lnTo>
                </a:path>
                <a:path w="8510905" h="0">
                  <a:moveTo>
                    <a:pt x="5473115" y="0"/>
                  </a:moveTo>
                  <a:lnTo>
                    <a:pt x="6686207" y="0"/>
                  </a:lnTo>
                </a:path>
                <a:path w="8510905" h="0">
                  <a:moveTo>
                    <a:pt x="6704558" y="0"/>
                  </a:moveTo>
                  <a:lnTo>
                    <a:pt x="7279220" y="0"/>
                  </a:lnTo>
                </a:path>
                <a:path w="8510905" h="0">
                  <a:moveTo>
                    <a:pt x="7297483" y="0"/>
                  </a:moveTo>
                  <a:lnTo>
                    <a:pt x="8510574" y="0"/>
                  </a:lnTo>
                </a:path>
              </a:pathLst>
            </a:custGeom>
            <a:ln w="9118">
              <a:solidFill>
                <a:srgbClr val="E8EBF1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2426647" y="3350314"/>
            <a:ext cx="5017770" cy="314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900" b="1">
                <a:solidFill>
                  <a:srgbClr val="0B1220"/>
                </a:solidFill>
                <a:latin typeface="Golos Text SemiBold"/>
                <a:cs typeface="Golos Text SemiBold"/>
              </a:rPr>
              <a:t>Federal</a:t>
            </a:r>
            <a:r>
              <a:rPr dirty="0" sz="1900" spc="-35" b="1">
                <a:solidFill>
                  <a:srgbClr val="0B1220"/>
                </a:solidFill>
                <a:latin typeface="Golos Text SemiBold"/>
                <a:cs typeface="Golos Text SemiBold"/>
              </a:rPr>
              <a:t> </a:t>
            </a:r>
            <a:r>
              <a:rPr dirty="0" sz="1900" b="1">
                <a:solidFill>
                  <a:srgbClr val="0B1220"/>
                </a:solidFill>
                <a:latin typeface="Golos Text SemiBold"/>
                <a:cs typeface="Golos Text SemiBold"/>
              </a:rPr>
              <a:t>Regulations</a:t>
            </a:r>
            <a:r>
              <a:rPr dirty="0" sz="1900" spc="-30" b="1">
                <a:solidFill>
                  <a:srgbClr val="0B1220"/>
                </a:solidFill>
                <a:latin typeface="Golos Text SemiBold"/>
                <a:cs typeface="Golos Text SemiBold"/>
              </a:rPr>
              <a:t> </a:t>
            </a:r>
            <a:r>
              <a:rPr dirty="0" sz="1650" b="1">
                <a:solidFill>
                  <a:srgbClr val="5B616E"/>
                </a:solidFill>
                <a:latin typeface="Golos Text SemiBold"/>
                <a:cs typeface="Golos Text SemiBold"/>
              </a:rPr>
              <a:t>/</a:t>
            </a:r>
            <a:r>
              <a:rPr dirty="0" sz="1650" spc="-25" b="1">
                <a:solidFill>
                  <a:srgbClr val="5B616E"/>
                </a:solidFill>
                <a:latin typeface="Golos Text SemiBold"/>
                <a:cs typeface="Golos Text SemiBold"/>
              </a:rPr>
              <a:t> </a:t>
            </a:r>
            <a:r>
              <a:rPr dirty="0" sz="1650" b="1">
                <a:solidFill>
                  <a:srgbClr val="5B616E"/>
                </a:solidFill>
                <a:latin typeface="Golos Text SemiBold"/>
                <a:cs typeface="Golos Text SemiBold"/>
              </a:rPr>
              <a:t>Regulaciones</a:t>
            </a:r>
            <a:r>
              <a:rPr dirty="0" sz="1650" spc="-25" b="1">
                <a:solidFill>
                  <a:srgbClr val="5B616E"/>
                </a:solidFill>
                <a:latin typeface="Golos Text SemiBold"/>
                <a:cs typeface="Golos Text SemiBold"/>
              </a:rPr>
              <a:t> </a:t>
            </a:r>
            <a:r>
              <a:rPr dirty="0" sz="1650" spc="-10" b="1">
                <a:solidFill>
                  <a:srgbClr val="5B616E"/>
                </a:solidFill>
                <a:latin typeface="Golos Text SemiBold"/>
                <a:cs typeface="Golos Text SemiBold"/>
              </a:rPr>
              <a:t>Federales</a:t>
            </a:r>
            <a:endParaRPr sz="1650">
              <a:latin typeface="Golos Text SemiBold"/>
              <a:cs typeface="Golos Text SemiBold"/>
            </a:endParaRPr>
          </a:p>
        </p:txBody>
      </p:sp>
      <p:sp>
        <p:nvSpPr>
          <p:cNvPr id="10" name="object 10" descr=""/>
          <p:cNvSpPr/>
          <p:nvPr/>
        </p:nvSpPr>
        <p:spPr>
          <a:xfrm>
            <a:off x="2446549" y="3854720"/>
            <a:ext cx="6604634" cy="1005205"/>
          </a:xfrm>
          <a:custGeom>
            <a:avLst/>
            <a:gdLst/>
            <a:ahLst/>
            <a:cxnLst/>
            <a:rect l="l" t="t" r="r" b="b"/>
            <a:pathLst>
              <a:path w="6604634" h="1005204">
                <a:moveTo>
                  <a:pt x="6467805" y="0"/>
                </a:moveTo>
                <a:lnTo>
                  <a:pt x="136385" y="0"/>
                </a:lnTo>
                <a:lnTo>
                  <a:pt x="129712" y="175"/>
                </a:lnTo>
                <a:lnTo>
                  <a:pt x="90416" y="7911"/>
                </a:lnTo>
                <a:lnTo>
                  <a:pt x="55070" y="26829"/>
                </a:lnTo>
                <a:lnTo>
                  <a:pt x="26836" y="55059"/>
                </a:lnTo>
                <a:lnTo>
                  <a:pt x="7911" y="90411"/>
                </a:lnTo>
                <a:lnTo>
                  <a:pt x="175" y="129712"/>
                </a:lnTo>
                <a:lnTo>
                  <a:pt x="0" y="136385"/>
                </a:lnTo>
                <a:lnTo>
                  <a:pt x="0" y="868591"/>
                </a:lnTo>
                <a:lnTo>
                  <a:pt x="5829" y="908219"/>
                </a:lnTo>
                <a:lnTo>
                  <a:pt x="22974" y="944448"/>
                </a:lnTo>
                <a:lnTo>
                  <a:pt x="49799" y="974056"/>
                </a:lnTo>
                <a:lnTo>
                  <a:pt x="84226" y="994689"/>
                </a:lnTo>
                <a:lnTo>
                  <a:pt x="123016" y="1004290"/>
                </a:lnTo>
                <a:lnTo>
                  <a:pt x="136385" y="1004976"/>
                </a:lnTo>
                <a:lnTo>
                  <a:pt x="6467805" y="1004976"/>
                </a:lnTo>
                <a:lnTo>
                  <a:pt x="6507441" y="999147"/>
                </a:lnTo>
                <a:lnTo>
                  <a:pt x="6543662" y="982014"/>
                </a:lnTo>
                <a:lnTo>
                  <a:pt x="6573270" y="955182"/>
                </a:lnTo>
                <a:lnTo>
                  <a:pt x="6593916" y="920750"/>
                </a:lnTo>
                <a:lnTo>
                  <a:pt x="6603512" y="881959"/>
                </a:lnTo>
                <a:lnTo>
                  <a:pt x="6604203" y="868591"/>
                </a:lnTo>
                <a:lnTo>
                  <a:pt x="6604203" y="136385"/>
                </a:lnTo>
                <a:lnTo>
                  <a:pt x="6598369" y="96756"/>
                </a:lnTo>
                <a:lnTo>
                  <a:pt x="6581228" y="60528"/>
                </a:lnTo>
                <a:lnTo>
                  <a:pt x="6554401" y="30919"/>
                </a:lnTo>
                <a:lnTo>
                  <a:pt x="6519976" y="10287"/>
                </a:lnTo>
                <a:lnTo>
                  <a:pt x="6481179" y="685"/>
                </a:lnTo>
                <a:lnTo>
                  <a:pt x="646780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 txBox="1"/>
          <p:nvPr/>
        </p:nvSpPr>
        <p:spPr>
          <a:xfrm>
            <a:off x="3119624" y="3949861"/>
            <a:ext cx="4781550" cy="717550"/>
          </a:xfrm>
          <a:prstGeom prst="rect">
            <a:avLst/>
          </a:prstGeom>
        </p:spPr>
        <p:txBody>
          <a:bodyPr wrap="square" lIns="0" tIns="984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75"/>
              </a:spcBef>
            </a:pP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49</a:t>
            </a:r>
            <a:r>
              <a:rPr dirty="0" sz="1800" spc="-1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CFR</a:t>
            </a:r>
            <a:r>
              <a:rPr dirty="0" sz="1800" spc="-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Part</a:t>
            </a:r>
            <a:r>
              <a:rPr dirty="0" sz="1800" spc="-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40</a:t>
            </a:r>
            <a:r>
              <a:rPr dirty="0" sz="1800" spc="-1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–</a:t>
            </a:r>
            <a:r>
              <a:rPr dirty="0" sz="1800" spc="-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Drug</a:t>
            </a:r>
            <a:r>
              <a:rPr dirty="0" sz="1800" spc="-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&amp;</a:t>
            </a:r>
            <a:r>
              <a:rPr dirty="0" sz="1800" spc="-1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Alcohol</a:t>
            </a:r>
            <a:r>
              <a:rPr dirty="0" sz="1800" spc="-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 spc="-10">
                <a:solidFill>
                  <a:srgbClr val="0B0C0F"/>
                </a:solidFill>
                <a:latin typeface="Golos Text"/>
                <a:cs typeface="Golos Text"/>
              </a:rPr>
              <a:t>Testing</a:t>
            </a:r>
            <a:endParaRPr sz="1800">
              <a:latin typeface="Golos Text"/>
              <a:cs typeface="Golos Text"/>
            </a:endParaRP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49 CFR Parte</a:t>
            </a:r>
            <a:r>
              <a:rPr dirty="0" sz="1650" spc="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40 –</a:t>
            </a:r>
            <a:r>
              <a:rPr dirty="0" sz="1650" spc="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Pruebas de Drogas</a:t>
            </a:r>
            <a:r>
              <a:rPr dirty="0" sz="1650" spc="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y </a:t>
            </a:r>
            <a:r>
              <a:rPr dirty="0" sz="1650" spc="-10">
                <a:solidFill>
                  <a:srgbClr val="5B616E"/>
                </a:solidFill>
                <a:latin typeface="Golos Text"/>
                <a:cs typeface="Golos Text"/>
              </a:rPr>
              <a:t>Alcohol</a:t>
            </a:r>
            <a:endParaRPr sz="1650">
              <a:latin typeface="Golos Text"/>
              <a:cs typeface="Golos Text"/>
            </a:endParaRPr>
          </a:p>
        </p:txBody>
      </p:sp>
      <p:grpSp>
        <p:nvGrpSpPr>
          <p:cNvPr id="12" name="object 12" descr=""/>
          <p:cNvGrpSpPr/>
          <p:nvPr/>
        </p:nvGrpSpPr>
        <p:grpSpPr>
          <a:xfrm>
            <a:off x="2619599" y="4113136"/>
            <a:ext cx="431165" cy="431165"/>
            <a:chOff x="2619599" y="4113136"/>
            <a:chExt cx="431165" cy="431165"/>
          </a:xfrm>
        </p:grpSpPr>
        <p:sp>
          <p:nvSpPr>
            <p:cNvPr id="13" name="object 13" descr=""/>
            <p:cNvSpPr/>
            <p:nvPr/>
          </p:nvSpPr>
          <p:spPr>
            <a:xfrm>
              <a:off x="2619603" y="4113136"/>
              <a:ext cx="431165" cy="431165"/>
            </a:xfrm>
            <a:custGeom>
              <a:avLst/>
              <a:gdLst/>
              <a:ahLst/>
              <a:cxnLst/>
              <a:rect l="l" t="t" r="r" b="b"/>
              <a:pathLst>
                <a:path w="431164" h="431164">
                  <a:moveTo>
                    <a:pt x="430707" y="0"/>
                  </a:moveTo>
                  <a:lnTo>
                    <a:pt x="0" y="0"/>
                  </a:lnTo>
                  <a:lnTo>
                    <a:pt x="0" y="430707"/>
                  </a:lnTo>
                  <a:lnTo>
                    <a:pt x="430707" y="430707"/>
                  </a:lnTo>
                  <a:lnTo>
                    <a:pt x="4307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2631563" y="4125104"/>
              <a:ext cx="407034" cy="407034"/>
            </a:xfrm>
            <a:custGeom>
              <a:avLst/>
              <a:gdLst/>
              <a:ahLst/>
              <a:cxnLst/>
              <a:rect l="l" t="t" r="r" b="b"/>
              <a:pathLst>
                <a:path w="407035" h="407035">
                  <a:moveTo>
                    <a:pt x="0" y="406780"/>
                  </a:moveTo>
                  <a:lnTo>
                    <a:pt x="406781" y="406780"/>
                  </a:lnTo>
                  <a:lnTo>
                    <a:pt x="406781" y="0"/>
                  </a:lnTo>
                  <a:lnTo>
                    <a:pt x="0" y="0"/>
                  </a:lnTo>
                  <a:lnTo>
                    <a:pt x="0" y="406780"/>
                  </a:lnTo>
                  <a:close/>
                </a:path>
              </a:pathLst>
            </a:custGeom>
            <a:ln w="239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5" name="object 15" descr=""/>
          <p:cNvGrpSpPr/>
          <p:nvPr/>
        </p:nvGrpSpPr>
        <p:grpSpPr>
          <a:xfrm>
            <a:off x="2493374" y="3840600"/>
            <a:ext cx="13355955" cy="1026794"/>
            <a:chOff x="2493374" y="3840600"/>
            <a:chExt cx="13355955" cy="1026794"/>
          </a:xfrm>
        </p:grpSpPr>
        <p:sp>
          <p:nvSpPr>
            <p:cNvPr id="16" name="object 16" descr=""/>
            <p:cNvSpPr/>
            <p:nvPr/>
          </p:nvSpPr>
          <p:spPr>
            <a:xfrm>
              <a:off x="2500677" y="3847902"/>
              <a:ext cx="6585584" cy="1012190"/>
            </a:xfrm>
            <a:custGeom>
              <a:avLst/>
              <a:gdLst/>
              <a:ahLst/>
              <a:cxnLst/>
              <a:rect l="l" t="t" r="r" b="b"/>
              <a:pathLst>
                <a:path w="6585584" h="1012189">
                  <a:moveTo>
                    <a:pt x="0" y="930478"/>
                  </a:moveTo>
                  <a:lnTo>
                    <a:pt x="0" y="81470"/>
                  </a:lnTo>
                  <a:lnTo>
                    <a:pt x="0" y="76187"/>
                  </a:lnTo>
                  <a:lnTo>
                    <a:pt x="952" y="70751"/>
                  </a:lnTo>
                  <a:lnTo>
                    <a:pt x="2628" y="65608"/>
                  </a:lnTo>
                  <a:lnTo>
                    <a:pt x="4292" y="60312"/>
                  </a:lnTo>
                  <a:lnTo>
                    <a:pt x="6921" y="55168"/>
                  </a:lnTo>
                  <a:lnTo>
                    <a:pt x="10261" y="50317"/>
                  </a:lnTo>
                  <a:lnTo>
                    <a:pt x="13843" y="45313"/>
                  </a:lnTo>
                  <a:lnTo>
                    <a:pt x="17894" y="40589"/>
                  </a:lnTo>
                  <a:lnTo>
                    <a:pt x="22910" y="36156"/>
                  </a:lnTo>
                  <a:lnTo>
                    <a:pt x="27914" y="31724"/>
                  </a:lnTo>
                  <a:lnTo>
                    <a:pt x="33401" y="27584"/>
                  </a:lnTo>
                  <a:lnTo>
                    <a:pt x="39839" y="23863"/>
                  </a:lnTo>
                  <a:lnTo>
                    <a:pt x="46050" y="20015"/>
                  </a:lnTo>
                  <a:lnTo>
                    <a:pt x="83985" y="6146"/>
                  </a:lnTo>
                  <a:lnTo>
                    <a:pt x="122672" y="411"/>
                  </a:lnTo>
                  <a:lnTo>
                    <a:pt x="136004" y="0"/>
                  </a:lnTo>
                  <a:lnTo>
                    <a:pt x="6449263" y="0"/>
                  </a:lnTo>
                  <a:lnTo>
                    <a:pt x="6488772" y="3484"/>
                  </a:lnTo>
                  <a:lnTo>
                    <a:pt x="6532295" y="16725"/>
                  </a:lnTo>
                  <a:lnTo>
                    <a:pt x="6545414" y="23863"/>
                  </a:lnTo>
                  <a:lnTo>
                    <a:pt x="6551853" y="27584"/>
                  </a:lnTo>
                  <a:lnTo>
                    <a:pt x="6578333" y="55168"/>
                  </a:lnTo>
                  <a:lnTo>
                    <a:pt x="6582638" y="65608"/>
                  </a:lnTo>
                  <a:lnTo>
                    <a:pt x="6584302" y="70751"/>
                  </a:lnTo>
                  <a:lnTo>
                    <a:pt x="6585254" y="76187"/>
                  </a:lnTo>
                  <a:lnTo>
                    <a:pt x="6585254" y="81470"/>
                  </a:lnTo>
                  <a:lnTo>
                    <a:pt x="6585254" y="930478"/>
                  </a:lnTo>
                  <a:lnTo>
                    <a:pt x="6585254" y="935761"/>
                  </a:lnTo>
                  <a:lnTo>
                    <a:pt x="6584302" y="941197"/>
                  </a:lnTo>
                  <a:lnTo>
                    <a:pt x="6582638" y="946340"/>
                  </a:lnTo>
                  <a:lnTo>
                    <a:pt x="6580962" y="951636"/>
                  </a:lnTo>
                  <a:lnTo>
                    <a:pt x="6551853" y="984364"/>
                  </a:lnTo>
                  <a:lnTo>
                    <a:pt x="6545414" y="988072"/>
                  </a:lnTo>
                  <a:lnTo>
                    <a:pt x="6539204" y="991933"/>
                  </a:lnTo>
                  <a:lnTo>
                    <a:pt x="6501269" y="1005801"/>
                  </a:lnTo>
                  <a:lnTo>
                    <a:pt x="6462593" y="1011537"/>
                  </a:lnTo>
                  <a:lnTo>
                    <a:pt x="6449263" y="1011948"/>
                  </a:lnTo>
                  <a:lnTo>
                    <a:pt x="136004" y="1011948"/>
                  </a:lnTo>
                  <a:lnTo>
                    <a:pt x="96481" y="1008464"/>
                  </a:lnTo>
                  <a:lnTo>
                    <a:pt x="52971" y="995222"/>
                  </a:lnTo>
                  <a:lnTo>
                    <a:pt x="39839" y="988072"/>
                  </a:lnTo>
                  <a:lnTo>
                    <a:pt x="33401" y="984364"/>
                  </a:lnTo>
                  <a:lnTo>
                    <a:pt x="27914" y="980224"/>
                  </a:lnTo>
                  <a:lnTo>
                    <a:pt x="22910" y="975791"/>
                  </a:lnTo>
                  <a:lnTo>
                    <a:pt x="17894" y="971359"/>
                  </a:lnTo>
                  <a:lnTo>
                    <a:pt x="2628" y="946340"/>
                  </a:lnTo>
                  <a:lnTo>
                    <a:pt x="952" y="941197"/>
                  </a:lnTo>
                  <a:lnTo>
                    <a:pt x="0" y="935761"/>
                  </a:lnTo>
                  <a:lnTo>
                    <a:pt x="0" y="930478"/>
                  </a:lnTo>
                  <a:close/>
                </a:path>
              </a:pathLst>
            </a:custGeom>
            <a:ln w="14300">
              <a:solidFill>
                <a:srgbClr val="E6E8E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9237390" y="3854720"/>
              <a:ext cx="6604634" cy="1005205"/>
            </a:xfrm>
            <a:custGeom>
              <a:avLst/>
              <a:gdLst/>
              <a:ahLst/>
              <a:cxnLst/>
              <a:rect l="l" t="t" r="r" b="b"/>
              <a:pathLst>
                <a:path w="6604634" h="1005204">
                  <a:moveTo>
                    <a:pt x="0" y="868591"/>
                  </a:moveTo>
                  <a:lnTo>
                    <a:pt x="0" y="136385"/>
                  </a:lnTo>
                  <a:lnTo>
                    <a:pt x="175" y="129712"/>
                  </a:lnTo>
                  <a:lnTo>
                    <a:pt x="7911" y="90411"/>
                  </a:lnTo>
                  <a:lnTo>
                    <a:pt x="26836" y="55059"/>
                  </a:lnTo>
                  <a:lnTo>
                    <a:pt x="55070" y="26829"/>
                  </a:lnTo>
                  <a:lnTo>
                    <a:pt x="90416" y="7911"/>
                  </a:lnTo>
                  <a:lnTo>
                    <a:pt x="129717" y="175"/>
                  </a:lnTo>
                  <a:lnTo>
                    <a:pt x="136398" y="0"/>
                  </a:lnTo>
                  <a:lnTo>
                    <a:pt x="6467805" y="0"/>
                  </a:lnTo>
                  <a:lnTo>
                    <a:pt x="6507441" y="5829"/>
                  </a:lnTo>
                  <a:lnTo>
                    <a:pt x="6543662" y="22961"/>
                  </a:lnTo>
                  <a:lnTo>
                    <a:pt x="6573270" y="49793"/>
                  </a:lnTo>
                  <a:lnTo>
                    <a:pt x="6593916" y="84226"/>
                  </a:lnTo>
                  <a:lnTo>
                    <a:pt x="6603517" y="123016"/>
                  </a:lnTo>
                  <a:lnTo>
                    <a:pt x="6604203" y="136385"/>
                  </a:lnTo>
                  <a:lnTo>
                    <a:pt x="6604203" y="868591"/>
                  </a:lnTo>
                  <a:lnTo>
                    <a:pt x="6598369" y="908219"/>
                  </a:lnTo>
                  <a:lnTo>
                    <a:pt x="6581228" y="944448"/>
                  </a:lnTo>
                  <a:lnTo>
                    <a:pt x="6554401" y="974056"/>
                  </a:lnTo>
                  <a:lnTo>
                    <a:pt x="6519976" y="994689"/>
                  </a:lnTo>
                  <a:lnTo>
                    <a:pt x="6481184" y="1004290"/>
                  </a:lnTo>
                  <a:lnTo>
                    <a:pt x="6467805" y="1004976"/>
                  </a:lnTo>
                  <a:lnTo>
                    <a:pt x="136398" y="1004976"/>
                  </a:lnTo>
                  <a:lnTo>
                    <a:pt x="96761" y="999147"/>
                  </a:lnTo>
                  <a:lnTo>
                    <a:pt x="60540" y="982014"/>
                  </a:lnTo>
                  <a:lnTo>
                    <a:pt x="30926" y="955182"/>
                  </a:lnTo>
                  <a:lnTo>
                    <a:pt x="10287" y="920750"/>
                  </a:lnTo>
                  <a:lnTo>
                    <a:pt x="685" y="881959"/>
                  </a:lnTo>
                  <a:lnTo>
                    <a:pt x="0" y="868591"/>
                  </a:lnTo>
                  <a:close/>
                </a:path>
              </a:pathLst>
            </a:custGeom>
            <a:ln w="14350">
              <a:solidFill>
                <a:srgbClr val="E6E8E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 descr=""/>
          <p:cNvSpPr txBox="1"/>
          <p:nvPr/>
        </p:nvSpPr>
        <p:spPr>
          <a:xfrm>
            <a:off x="9889132" y="3949861"/>
            <a:ext cx="5321300" cy="717550"/>
          </a:xfrm>
          <a:prstGeom prst="rect">
            <a:avLst/>
          </a:prstGeom>
        </p:spPr>
        <p:txBody>
          <a:bodyPr wrap="square" lIns="0" tIns="984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75"/>
              </a:spcBef>
            </a:pP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49 CFR Parts</a:t>
            </a:r>
            <a:r>
              <a:rPr dirty="0" sz="1800" spc="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300–399 –</a:t>
            </a:r>
            <a:r>
              <a:rPr dirty="0" sz="1800" spc="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Safety </a:t>
            </a:r>
            <a:r>
              <a:rPr dirty="0" sz="1800" spc="-10">
                <a:solidFill>
                  <a:srgbClr val="0B0C0F"/>
                </a:solidFill>
                <a:latin typeface="Golos Text"/>
                <a:cs typeface="Golos Text"/>
              </a:rPr>
              <a:t>regulations</a:t>
            </a:r>
            <a:endParaRPr sz="1800">
              <a:latin typeface="Golos Text"/>
              <a:cs typeface="Golos Text"/>
            </a:endParaRP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49</a:t>
            </a:r>
            <a:r>
              <a:rPr dirty="0" sz="1650" spc="-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CFR</a:t>
            </a:r>
            <a:r>
              <a:rPr dirty="0" sz="1650" spc="-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Partes 300–399</a:t>
            </a:r>
            <a:r>
              <a:rPr dirty="0" sz="1650" spc="-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– Reglamentos</a:t>
            </a:r>
            <a:r>
              <a:rPr dirty="0" sz="1650" spc="-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de </a:t>
            </a:r>
            <a:r>
              <a:rPr dirty="0" sz="1650" spc="-10">
                <a:solidFill>
                  <a:srgbClr val="5B616E"/>
                </a:solidFill>
                <a:latin typeface="Golos Text"/>
                <a:cs typeface="Golos Text"/>
              </a:rPr>
              <a:t>seguridad</a:t>
            </a:r>
            <a:endParaRPr sz="1650">
              <a:latin typeface="Golos Text"/>
              <a:cs typeface="Golos Text"/>
            </a:endParaRPr>
          </a:p>
        </p:txBody>
      </p:sp>
      <p:grpSp>
        <p:nvGrpSpPr>
          <p:cNvPr id="19" name="object 19" descr=""/>
          <p:cNvGrpSpPr/>
          <p:nvPr/>
        </p:nvGrpSpPr>
        <p:grpSpPr>
          <a:xfrm>
            <a:off x="9392996" y="4105173"/>
            <a:ext cx="431165" cy="431165"/>
            <a:chOff x="9392996" y="4105173"/>
            <a:chExt cx="431165" cy="431165"/>
          </a:xfrm>
        </p:grpSpPr>
        <p:sp>
          <p:nvSpPr>
            <p:cNvPr id="20" name="object 20" descr=""/>
            <p:cNvSpPr/>
            <p:nvPr/>
          </p:nvSpPr>
          <p:spPr>
            <a:xfrm>
              <a:off x="9392996" y="4105173"/>
              <a:ext cx="431165" cy="431165"/>
            </a:xfrm>
            <a:custGeom>
              <a:avLst/>
              <a:gdLst/>
              <a:ahLst/>
              <a:cxnLst/>
              <a:rect l="l" t="t" r="r" b="b"/>
              <a:pathLst>
                <a:path w="431165" h="431164">
                  <a:moveTo>
                    <a:pt x="430707" y="0"/>
                  </a:moveTo>
                  <a:lnTo>
                    <a:pt x="0" y="0"/>
                  </a:lnTo>
                  <a:lnTo>
                    <a:pt x="0" y="430707"/>
                  </a:lnTo>
                  <a:lnTo>
                    <a:pt x="430707" y="430707"/>
                  </a:lnTo>
                  <a:lnTo>
                    <a:pt x="4307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9404961" y="4117136"/>
              <a:ext cx="407034" cy="407034"/>
            </a:xfrm>
            <a:custGeom>
              <a:avLst/>
              <a:gdLst/>
              <a:ahLst/>
              <a:cxnLst/>
              <a:rect l="l" t="t" r="r" b="b"/>
              <a:pathLst>
                <a:path w="407034" h="407035">
                  <a:moveTo>
                    <a:pt x="0" y="406781"/>
                  </a:moveTo>
                  <a:lnTo>
                    <a:pt x="406781" y="406781"/>
                  </a:lnTo>
                  <a:lnTo>
                    <a:pt x="406781" y="0"/>
                  </a:lnTo>
                  <a:lnTo>
                    <a:pt x="0" y="0"/>
                  </a:lnTo>
                  <a:lnTo>
                    <a:pt x="0" y="406781"/>
                  </a:lnTo>
                  <a:close/>
                </a:path>
              </a:pathLst>
            </a:custGeom>
            <a:ln w="239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2" name="object 22" descr=""/>
          <p:cNvGrpSpPr/>
          <p:nvPr/>
        </p:nvGrpSpPr>
        <p:grpSpPr>
          <a:xfrm>
            <a:off x="705548" y="5143290"/>
            <a:ext cx="17049750" cy="2614295"/>
            <a:chOff x="705548" y="5143290"/>
            <a:chExt cx="17049750" cy="2614295"/>
          </a:xfrm>
        </p:grpSpPr>
        <p:sp>
          <p:nvSpPr>
            <p:cNvPr id="23" name="object 23" descr=""/>
            <p:cNvSpPr/>
            <p:nvPr/>
          </p:nvSpPr>
          <p:spPr>
            <a:xfrm>
              <a:off x="710311" y="5148052"/>
              <a:ext cx="17040225" cy="635"/>
            </a:xfrm>
            <a:custGeom>
              <a:avLst/>
              <a:gdLst/>
              <a:ahLst/>
              <a:cxnLst/>
              <a:rect l="l" t="t" r="r" b="b"/>
              <a:pathLst>
                <a:path w="17040225" h="635">
                  <a:moveTo>
                    <a:pt x="0" y="0"/>
                  </a:moveTo>
                  <a:lnTo>
                    <a:pt x="1213091" y="0"/>
                  </a:lnTo>
                </a:path>
                <a:path w="17040225" h="635">
                  <a:moveTo>
                    <a:pt x="1231455" y="0"/>
                  </a:moveTo>
                  <a:lnTo>
                    <a:pt x="1806105" y="0"/>
                  </a:lnTo>
                </a:path>
                <a:path w="17040225" h="635">
                  <a:moveTo>
                    <a:pt x="1824367" y="0"/>
                  </a:moveTo>
                  <a:lnTo>
                    <a:pt x="3037484" y="0"/>
                  </a:lnTo>
                </a:path>
                <a:path w="17040225" h="635">
                  <a:moveTo>
                    <a:pt x="3055823" y="0"/>
                  </a:moveTo>
                  <a:lnTo>
                    <a:pt x="3630485" y="0"/>
                  </a:lnTo>
                </a:path>
                <a:path w="17040225" h="635">
                  <a:moveTo>
                    <a:pt x="3648735" y="0"/>
                  </a:moveTo>
                  <a:lnTo>
                    <a:pt x="4861852" y="0"/>
                  </a:lnTo>
                </a:path>
                <a:path w="17040225" h="635">
                  <a:moveTo>
                    <a:pt x="4880190" y="0"/>
                  </a:moveTo>
                  <a:lnTo>
                    <a:pt x="5454853" y="0"/>
                  </a:lnTo>
                </a:path>
                <a:path w="17040225" h="635">
                  <a:moveTo>
                    <a:pt x="5473103" y="0"/>
                  </a:moveTo>
                  <a:lnTo>
                    <a:pt x="6686219" y="0"/>
                  </a:lnTo>
                </a:path>
                <a:path w="17040225" h="635">
                  <a:moveTo>
                    <a:pt x="6704558" y="0"/>
                  </a:moveTo>
                  <a:lnTo>
                    <a:pt x="7279208" y="0"/>
                  </a:lnTo>
                </a:path>
                <a:path w="17040225" h="635">
                  <a:moveTo>
                    <a:pt x="7297470" y="0"/>
                  </a:moveTo>
                  <a:lnTo>
                    <a:pt x="8510574" y="0"/>
                  </a:lnTo>
                </a:path>
                <a:path w="17040225" h="635">
                  <a:moveTo>
                    <a:pt x="8529218" y="317"/>
                  </a:moveTo>
                  <a:lnTo>
                    <a:pt x="9742335" y="317"/>
                  </a:lnTo>
                </a:path>
                <a:path w="17040225" h="635">
                  <a:moveTo>
                    <a:pt x="9760673" y="317"/>
                  </a:moveTo>
                  <a:lnTo>
                    <a:pt x="10335336" y="317"/>
                  </a:lnTo>
                </a:path>
                <a:path w="17040225" h="635">
                  <a:moveTo>
                    <a:pt x="10353611" y="317"/>
                  </a:moveTo>
                  <a:lnTo>
                    <a:pt x="11566715" y="317"/>
                  </a:lnTo>
                </a:path>
                <a:path w="17040225" h="635">
                  <a:moveTo>
                    <a:pt x="11585054" y="317"/>
                  </a:moveTo>
                  <a:lnTo>
                    <a:pt x="12159716" y="317"/>
                  </a:lnTo>
                </a:path>
                <a:path w="17040225" h="635">
                  <a:moveTo>
                    <a:pt x="12177979" y="317"/>
                  </a:moveTo>
                  <a:lnTo>
                    <a:pt x="13391070" y="317"/>
                  </a:lnTo>
                </a:path>
                <a:path w="17040225" h="635">
                  <a:moveTo>
                    <a:pt x="13409421" y="317"/>
                  </a:moveTo>
                  <a:lnTo>
                    <a:pt x="13984084" y="317"/>
                  </a:lnTo>
                </a:path>
                <a:path w="17040225" h="635">
                  <a:moveTo>
                    <a:pt x="14002334" y="317"/>
                  </a:moveTo>
                  <a:lnTo>
                    <a:pt x="15215438" y="317"/>
                  </a:lnTo>
                </a:path>
                <a:path w="17040225" h="635">
                  <a:moveTo>
                    <a:pt x="15233789" y="317"/>
                  </a:moveTo>
                  <a:lnTo>
                    <a:pt x="15808452" y="317"/>
                  </a:lnTo>
                </a:path>
                <a:path w="17040225" h="635">
                  <a:moveTo>
                    <a:pt x="15826701" y="317"/>
                  </a:moveTo>
                  <a:lnTo>
                    <a:pt x="17039805" y="317"/>
                  </a:lnTo>
                </a:path>
              </a:pathLst>
            </a:custGeom>
            <a:ln w="9105">
              <a:solidFill>
                <a:srgbClr val="E8EBF1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9271843" y="6070376"/>
              <a:ext cx="6577330" cy="1687195"/>
            </a:xfrm>
            <a:custGeom>
              <a:avLst/>
              <a:gdLst/>
              <a:ahLst/>
              <a:cxnLst/>
              <a:rect l="l" t="t" r="r" b="b"/>
              <a:pathLst>
                <a:path w="6577330" h="1687195">
                  <a:moveTo>
                    <a:pt x="6441097" y="0"/>
                  </a:moveTo>
                  <a:lnTo>
                    <a:pt x="135826" y="0"/>
                  </a:lnTo>
                  <a:lnTo>
                    <a:pt x="129182" y="174"/>
                  </a:lnTo>
                  <a:lnTo>
                    <a:pt x="90044" y="7875"/>
                  </a:lnTo>
                  <a:lnTo>
                    <a:pt x="54837" y="26723"/>
                  </a:lnTo>
                  <a:lnTo>
                    <a:pt x="26723" y="54837"/>
                  </a:lnTo>
                  <a:lnTo>
                    <a:pt x="7882" y="90034"/>
                  </a:lnTo>
                  <a:lnTo>
                    <a:pt x="174" y="129180"/>
                  </a:lnTo>
                  <a:lnTo>
                    <a:pt x="0" y="135826"/>
                  </a:lnTo>
                  <a:lnTo>
                    <a:pt x="0" y="1551292"/>
                  </a:lnTo>
                  <a:lnTo>
                    <a:pt x="5808" y="1590757"/>
                  </a:lnTo>
                  <a:lnTo>
                    <a:pt x="22872" y="1626831"/>
                  </a:lnTo>
                  <a:lnTo>
                    <a:pt x="49590" y="1656321"/>
                  </a:lnTo>
                  <a:lnTo>
                    <a:pt x="83883" y="1676869"/>
                  </a:lnTo>
                  <a:lnTo>
                    <a:pt x="122513" y="1686434"/>
                  </a:lnTo>
                  <a:lnTo>
                    <a:pt x="135826" y="1687118"/>
                  </a:lnTo>
                  <a:lnTo>
                    <a:pt x="6441097" y="1687118"/>
                  </a:lnTo>
                  <a:lnTo>
                    <a:pt x="6480568" y="1681310"/>
                  </a:lnTo>
                  <a:lnTo>
                    <a:pt x="6516636" y="1664246"/>
                  </a:lnTo>
                  <a:lnTo>
                    <a:pt x="6546126" y="1637528"/>
                  </a:lnTo>
                  <a:lnTo>
                    <a:pt x="6566687" y="1603235"/>
                  </a:lnTo>
                  <a:lnTo>
                    <a:pt x="6576239" y="1564605"/>
                  </a:lnTo>
                  <a:lnTo>
                    <a:pt x="6576923" y="1551292"/>
                  </a:lnTo>
                  <a:lnTo>
                    <a:pt x="6576923" y="135826"/>
                  </a:lnTo>
                  <a:lnTo>
                    <a:pt x="6571121" y="96354"/>
                  </a:lnTo>
                  <a:lnTo>
                    <a:pt x="6554050" y="60286"/>
                  </a:lnTo>
                  <a:lnTo>
                    <a:pt x="6527333" y="30797"/>
                  </a:lnTo>
                  <a:lnTo>
                    <a:pt x="6493052" y="10236"/>
                  </a:lnTo>
                  <a:lnTo>
                    <a:pt x="6454409" y="684"/>
                  </a:lnTo>
                  <a:lnTo>
                    <a:pt x="644109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5" name="object 25" descr=""/>
          <p:cNvSpPr txBox="1"/>
          <p:nvPr/>
        </p:nvSpPr>
        <p:spPr>
          <a:xfrm>
            <a:off x="2489149" y="5582892"/>
            <a:ext cx="4737100" cy="31369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900" spc="-10" b="1">
                <a:solidFill>
                  <a:srgbClr val="0B1220"/>
                </a:solidFill>
                <a:latin typeface="Golos Text SemiBold"/>
                <a:cs typeface="Golos Text SemiBold"/>
              </a:rPr>
              <a:t>Registration</a:t>
            </a:r>
            <a:r>
              <a:rPr dirty="0" sz="1900" spc="-35" b="1">
                <a:solidFill>
                  <a:srgbClr val="0B1220"/>
                </a:solidFill>
                <a:latin typeface="Golos Text SemiBold"/>
                <a:cs typeface="Golos Text SemiBold"/>
              </a:rPr>
              <a:t> </a:t>
            </a:r>
            <a:r>
              <a:rPr dirty="0" sz="1900" b="1">
                <a:solidFill>
                  <a:srgbClr val="0B1220"/>
                </a:solidFill>
                <a:latin typeface="Golos Text SemiBold"/>
                <a:cs typeface="Golos Text SemiBold"/>
              </a:rPr>
              <a:t>&amp;</a:t>
            </a:r>
            <a:r>
              <a:rPr dirty="0" sz="1900" spc="-35" b="1">
                <a:solidFill>
                  <a:srgbClr val="0B1220"/>
                </a:solidFill>
                <a:latin typeface="Golos Text SemiBold"/>
                <a:cs typeface="Golos Text SemiBold"/>
              </a:rPr>
              <a:t> </a:t>
            </a:r>
            <a:r>
              <a:rPr dirty="0" sz="1900" b="1">
                <a:solidFill>
                  <a:srgbClr val="0B1220"/>
                </a:solidFill>
                <a:latin typeface="Golos Text SemiBold"/>
                <a:cs typeface="Golos Text SemiBold"/>
              </a:rPr>
              <a:t>Portals</a:t>
            </a:r>
            <a:r>
              <a:rPr dirty="0" sz="1900" spc="-35" b="1">
                <a:solidFill>
                  <a:srgbClr val="0B1220"/>
                </a:solidFill>
                <a:latin typeface="Golos Text SemiBold"/>
                <a:cs typeface="Golos Text SemiBold"/>
              </a:rPr>
              <a:t> </a:t>
            </a:r>
            <a:r>
              <a:rPr dirty="0" sz="1650" b="1">
                <a:solidFill>
                  <a:srgbClr val="5B616E"/>
                </a:solidFill>
                <a:latin typeface="Golos Text SemiBold"/>
                <a:cs typeface="Golos Text SemiBold"/>
              </a:rPr>
              <a:t>/</a:t>
            </a:r>
            <a:r>
              <a:rPr dirty="0" sz="1650" spc="-25" b="1">
                <a:solidFill>
                  <a:srgbClr val="5B616E"/>
                </a:solidFill>
                <a:latin typeface="Golos Text SemiBold"/>
                <a:cs typeface="Golos Text SemiBold"/>
              </a:rPr>
              <a:t> </a:t>
            </a:r>
            <a:r>
              <a:rPr dirty="0" sz="1650" b="1">
                <a:solidFill>
                  <a:srgbClr val="5B616E"/>
                </a:solidFill>
                <a:latin typeface="Golos Text SemiBold"/>
                <a:cs typeface="Golos Text SemiBold"/>
              </a:rPr>
              <a:t>Registro</a:t>
            </a:r>
            <a:r>
              <a:rPr dirty="0" sz="1650" spc="-25" b="1">
                <a:solidFill>
                  <a:srgbClr val="5B616E"/>
                </a:solidFill>
                <a:latin typeface="Golos Text SemiBold"/>
                <a:cs typeface="Golos Text SemiBold"/>
              </a:rPr>
              <a:t> </a:t>
            </a:r>
            <a:r>
              <a:rPr dirty="0" sz="1650" b="1">
                <a:solidFill>
                  <a:srgbClr val="5B616E"/>
                </a:solidFill>
                <a:latin typeface="Golos Text SemiBold"/>
                <a:cs typeface="Golos Text SemiBold"/>
              </a:rPr>
              <a:t>y</a:t>
            </a:r>
            <a:r>
              <a:rPr dirty="0" sz="1650" spc="-25" b="1">
                <a:solidFill>
                  <a:srgbClr val="5B616E"/>
                </a:solidFill>
                <a:latin typeface="Golos Text SemiBold"/>
                <a:cs typeface="Golos Text SemiBold"/>
              </a:rPr>
              <a:t> </a:t>
            </a:r>
            <a:r>
              <a:rPr dirty="0" sz="1650" spc="-10" b="1">
                <a:solidFill>
                  <a:srgbClr val="5B616E"/>
                </a:solidFill>
                <a:latin typeface="Golos Text SemiBold"/>
                <a:cs typeface="Golos Text SemiBold"/>
              </a:rPr>
              <a:t>Portales</a:t>
            </a:r>
            <a:endParaRPr sz="1650">
              <a:latin typeface="Golos Text SemiBold"/>
              <a:cs typeface="Golos Text SemiBold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9907036" y="6203745"/>
            <a:ext cx="5689600" cy="12738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2225" marR="5080">
              <a:lnSpc>
                <a:spcPct val="116700"/>
              </a:lnSpc>
              <a:spcBef>
                <a:spcPts val="100"/>
              </a:spcBef>
            </a:pP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Drug</a:t>
            </a:r>
            <a:r>
              <a:rPr dirty="0" sz="1800" spc="-3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&amp;</a:t>
            </a:r>
            <a:r>
              <a:rPr dirty="0" sz="1800" spc="-3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Alcohol</a:t>
            </a:r>
            <a:r>
              <a:rPr dirty="0" sz="1800" spc="-3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 spc="-10">
                <a:solidFill>
                  <a:srgbClr val="0B0C0F"/>
                </a:solidFill>
                <a:latin typeface="Golos Text"/>
                <a:cs typeface="Golos Text"/>
              </a:rPr>
              <a:t>Clearinghouse:</a:t>
            </a:r>
            <a:r>
              <a:rPr dirty="0" sz="1800" spc="-3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company</a:t>
            </a:r>
            <a:r>
              <a:rPr dirty="0" sz="1800" spc="-2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 spc="-10">
                <a:solidFill>
                  <a:srgbClr val="0B0C0F"/>
                </a:solidFill>
                <a:latin typeface="Golos Text"/>
                <a:cs typeface="Golos Text"/>
              </a:rPr>
              <a:t>registered;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drivers</a:t>
            </a:r>
            <a:r>
              <a:rPr dirty="0" sz="1800" spc="-7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 spc="-10">
                <a:solidFill>
                  <a:srgbClr val="0B0C0F"/>
                </a:solidFill>
                <a:latin typeface="Golos Text"/>
                <a:cs typeface="Golos Text"/>
              </a:rPr>
              <a:t>registered/linked</a:t>
            </a:r>
            <a:endParaRPr sz="1800">
              <a:latin typeface="Golos Text"/>
              <a:cs typeface="Golos Text"/>
            </a:endParaRPr>
          </a:p>
          <a:p>
            <a:pPr marL="12700" marR="989330">
              <a:lnSpc>
                <a:spcPct val="108800"/>
              </a:lnSpc>
              <a:spcBef>
                <a:spcPts val="470"/>
              </a:spcBef>
            </a:pP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Clearinghouse</a:t>
            </a:r>
            <a:r>
              <a:rPr dirty="0" sz="1650" spc="-20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de</a:t>
            </a:r>
            <a:r>
              <a:rPr dirty="0" sz="1650" spc="-1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Drogas</a:t>
            </a:r>
            <a:r>
              <a:rPr dirty="0" sz="1650" spc="-1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y</a:t>
            </a:r>
            <a:r>
              <a:rPr dirty="0" sz="1650" spc="-1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Alcohol:</a:t>
            </a:r>
            <a:r>
              <a:rPr dirty="0" sz="1650" spc="-1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empresa</a:t>
            </a:r>
            <a:r>
              <a:rPr dirty="0" sz="1650" spc="-1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 spc="-50">
                <a:solidFill>
                  <a:srgbClr val="5B616E"/>
                </a:solidFill>
                <a:latin typeface="Golos Text"/>
                <a:cs typeface="Golos Text"/>
              </a:rPr>
              <a:t>y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conductores</a:t>
            </a:r>
            <a:r>
              <a:rPr dirty="0" sz="1650" spc="-20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 spc="-10">
                <a:solidFill>
                  <a:srgbClr val="5B616E"/>
                </a:solidFill>
                <a:latin typeface="Golos Text"/>
                <a:cs typeface="Golos Text"/>
              </a:rPr>
              <a:t>registrados</a:t>
            </a:r>
            <a:endParaRPr sz="1650">
              <a:latin typeface="Golos Text"/>
              <a:cs typeface="Golos Text"/>
            </a:endParaRPr>
          </a:p>
        </p:txBody>
      </p:sp>
      <p:grpSp>
        <p:nvGrpSpPr>
          <p:cNvPr id="27" name="object 27" descr=""/>
          <p:cNvGrpSpPr/>
          <p:nvPr/>
        </p:nvGrpSpPr>
        <p:grpSpPr>
          <a:xfrm>
            <a:off x="9402050" y="6323772"/>
            <a:ext cx="429259" cy="429259"/>
            <a:chOff x="9402050" y="6323772"/>
            <a:chExt cx="429259" cy="429259"/>
          </a:xfrm>
        </p:grpSpPr>
        <p:sp>
          <p:nvSpPr>
            <p:cNvPr id="28" name="object 28" descr=""/>
            <p:cNvSpPr/>
            <p:nvPr/>
          </p:nvSpPr>
          <p:spPr>
            <a:xfrm>
              <a:off x="9402051" y="6323774"/>
              <a:ext cx="429259" cy="429259"/>
            </a:xfrm>
            <a:custGeom>
              <a:avLst/>
              <a:gdLst/>
              <a:ahLst/>
              <a:cxnLst/>
              <a:rect l="l" t="t" r="r" b="b"/>
              <a:pathLst>
                <a:path w="429259" h="429259">
                  <a:moveTo>
                    <a:pt x="428929" y="0"/>
                  </a:moveTo>
                  <a:lnTo>
                    <a:pt x="0" y="0"/>
                  </a:lnTo>
                  <a:lnTo>
                    <a:pt x="0" y="428929"/>
                  </a:lnTo>
                  <a:lnTo>
                    <a:pt x="428929" y="428929"/>
                  </a:lnTo>
                  <a:lnTo>
                    <a:pt x="42892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9413962" y="6335684"/>
              <a:ext cx="405130" cy="405130"/>
            </a:xfrm>
            <a:custGeom>
              <a:avLst/>
              <a:gdLst/>
              <a:ahLst/>
              <a:cxnLst/>
              <a:rect l="l" t="t" r="r" b="b"/>
              <a:pathLst>
                <a:path w="405129" h="405129">
                  <a:moveTo>
                    <a:pt x="0" y="405104"/>
                  </a:moveTo>
                  <a:lnTo>
                    <a:pt x="405104" y="405104"/>
                  </a:lnTo>
                  <a:lnTo>
                    <a:pt x="405104" y="0"/>
                  </a:lnTo>
                  <a:lnTo>
                    <a:pt x="0" y="0"/>
                  </a:lnTo>
                  <a:lnTo>
                    <a:pt x="0" y="405104"/>
                  </a:lnTo>
                  <a:close/>
                </a:path>
              </a:pathLst>
            </a:custGeom>
            <a:ln w="238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0" name="object 30" descr=""/>
          <p:cNvGrpSpPr/>
          <p:nvPr/>
        </p:nvGrpSpPr>
        <p:grpSpPr>
          <a:xfrm>
            <a:off x="2501743" y="6063074"/>
            <a:ext cx="13346430" cy="1702435"/>
            <a:chOff x="2501743" y="6063074"/>
            <a:chExt cx="13346430" cy="1702435"/>
          </a:xfrm>
        </p:grpSpPr>
        <p:sp>
          <p:nvSpPr>
            <p:cNvPr id="31" name="object 31" descr=""/>
            <p:cNvSpPr/>
            <p:nvPr/>
          </p:nvSpPr>
          <p:spPr>
            <a:xfrm>
              <a:off x="9263327" y="6070893"/>
              <a:ext cx="6577330" cy="1687195"/>
            </a:xfrm>
            <a:custGeom>
              <a:avLst/>
              <a:gdLst/>
              <a:ahLst/>
              <a:cxnLst/>
              <a:rect l="l" t="t" r="r" b="b"/>
              <a:pathLst>
                <a:path w="6577330" h="1687195">
                  <a:moveTo>
                    <a:pt x="0" y="1551292"/>
                  </a:moveTo>
                  <a:lnTo>
                    <a:pt x="0" y="135826"/>
                  </a:lnTo>
                  <a:lnTo>
                    <a:pt x="174" y="129174"/>
                  </a:lnTo>
                  <a:lnTo>
                    <a:pt x="7882" y="90034"/>
                  </a:lnTo>
                  <a:lnTo>
                    <a:pt x="26723" y="54837"/>
                  </a:lnTo>
                  <a:lnTo>
                    <a:pt x="54837" y="26721"/>
                  </a:lnTo>
                  <a:lnTo>
                    <a:pt x="90044" y="7875"/>
                  </a:lnTo>
                  <a:lnTo>
                    <a:pt x="129182" y="174"/>
                  </a:lnTo>
                  <a:lnTo>
                    <a:pt x="135826" y="0"/>
                  </a:lnTo>
                  <a:lnTo>
                    <a:pt x="6441097" y="0"/>
                  </a:lnTo>
                  <a:lnTo>
                    <a:pt x="6480568" y="5802"/>
                  </a:lnTo>
                  <a:lnTo>
                    <a:pt x="6516636" y="22872"/>
                  </a:lnTo>
                  <a:lnTo>
                    <a:pt x="6546130" y="49590"/>
                  </a:lnTo>
                  <a:lnTo>
                    <a:pt x="6566674" y="83870"/>
                  </a:lnTo>
                  <a:lnTo>
                    <a:pt x="6576239" y="122504"/>
                  </a:lnTo>
                  <a:lnTo>
                    <a:pt x="6576923" y="135826"/>
                  </a:lnTo>
                  <a:lnTo>
                    <a:pt x="6576923" y="1551292"/>
                  </a:lnTo>
                  <a:lnTo>
                    <a:pt x="6571119" y="1590757"/>
                  </a:lnTo>
                  <a:lnTo>
                    <a:pt x="6554050" y="1626831"/>
                  </a:lnTo>
                  <a:lnTo>
                    <a:pt x="6527333" y="1656321"/>
                  </a:lnTo>
                  <a:lnTo>
                    <a:pt x="6493052" y="1676869"/>
                  </a:lnTo>
                  <a:lnTo>
                    <a:pt x="6454409" y="1686434"/>
                  </a:lnTo>
                  <a:lnTo>
                    <a:pt x="6441097" y="1687118"/>
                  </a:lnTo>
                  <a:lnTo>
                    <a:pt x="135826" y="1687118"/>
                  </a:lnTo>
                  <a:lnTo>
                    <a:pt x="96361" y="1681310"/>
                  </a:lnTo>
                  <a:lnTo>
                    <a:pt x="60286" y="1664246"/>
                  </a:lnTo>
                  <a:lnTo>
                    <a:pt x="30797" y="1637528"/>
                  </a:lnTo>
                  <a:lnTo>
                    <a:pt x="10248" y="1603235"/>
                  </a:lnTo>
                  <a:lnTo>
                    <a:pt x="684" y="1564605"/>
                  </a:lnTo>
                  <a:lnTo>
                    <a:pt x="0" y="1551292"/>
                  </a:lnTo>
                  <a:close/>
                </a:path>
              </a:pathLst>
            </a:custGeom>
            <a:ln w="14300">
              <a:solidFill>
                <a:srgbClr val="E6E8E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2509046" y="6070376"/>
              <a:ext cx="6577330" cy="1687195"/>
            </a:xfrm>
            <a:custGeom>
              <a:avLst/>
              <a:gdLst/>
              <a:ahLst/>
              <a:cxnLst/>
              <a:rect l="l" t="t" r="r" b="b"/>
              <a:pathLst>
                <a:path w="6577330" h="1687195">
                  <a:moveTo>
                    <a:pt x="0" y="1551292"/>
                  </a:moveTo>
                  <a:lnTo>
                    <a:pt x="0" y="135826"/>
                  </a:lnTo>
                  <a:lnTo>
                    <a:pt x="174" y="129174"/>
                  </a:lnTo>
                  <a:lnTo>
                    <a:pt x="7882" y="90034"/>
                  </a:lnTo>
                  <a:lnTo>
                    <a:pt x="26723" y="54837"/>
                  </a:lnTo>
                  <a:lnTo>
                    <a:pt x="54837" y="26721"/>
                  </a:lnTo>
                  <a:lnTo>
                    <a:pt x="90044" y="7875"/>
                  </a:lnTo>
                  <a:lnTo>
                    <a:pt x="129182" y="174"/>
                  </a:lnTo>
                  <a:lnTo>
                    <a:pt x="135826" y="0"/>
                  </a:lnTo>
                  <a:lnTo>
                    <a:pt x="6441097" y="0"/>
                  </a:lnTo>
                  <a:lnTo>
                    <a:pt x="6480568" y="5802"/>
                  </a:lnTo>
                  <a:lnTo>
                    <a:pt x="6516636" y="22872"/>
                  </a:lnTo>
                  <a:lnTo>
                    <a:pt x="6546126" y="49590"/>
                  </a:lnTo>
                  <a:lnTo>
                    <a:pt x="6566674" y="83870"/>
                  </a:lnTo>
                  <a:lnTo>
                    <a:pt x="6576239" y="122504"/>
                  </a:lnTo>
                  <a:lnTo>
                    <a:pt x="6576923" y="135826"/>
                  </a:lnTo>
                  <a:lnTo>
                    <a:pt x="6576923" y="1551292"/>
                  </a:lnTo>
                  <a:lnTo>
                    <a:pt x="6571119" y="1590757"/>
                  </a:lnTo>
                  <a:lnTo>
                    <a:pt x="6554050" y="1626831"/>
                  </a:lnTo>
                  <a:lnTo>
                    <a:pt x="6527333" y="1656321"/>
                  </a:lnTo>
                  <a:lnTo>
                    <a:pt x="6493052" y="1676869"/>
                  </a:lnTo>
                  <a:lnTo>
                    <a:pt x="6454409" y="1686434"/>
                  </a:lnTo>
                  <a:lnTo>
                    <a:pt x="6441097" y="1687118"/>
                  </a:lnTo>
                  <a:lnTo>
                    <a:pt x="135826" y="1687118"/>
                  </a:lnTo>
                  <a:lnTo>
                    <a:pt x="96361" y="1681310"/>
                  </a:lnTo>
                  <a:lnTo>
                    <a:pt x="60286" y="1664246"/>
                  </a:lnTo>
                  <a:lnTo>
                    <a:pt x="30797" y="1637528"/>
                  </a:lnTo>
                  <a:lnTo>
                    <a:pt x="10248" y="1603235"/>
                  </a:lnTo>
                  <a:lnTo>
                    <a:pt x="684" y="1564605"/>
                  </a:lnTo>
                  <a:lnTo>
                    <a:pt x="0" y="1551292"/>
                  </a:lnTo>
                  <a:close/>
                </a:path>
              </a:pathLst>
            </a:custGeom>
            <a:ln w="14300">
              <a:solidFill>
                <a:srgbClr val="E6E8E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3" name="object 33" descr=""/>
          <p:cNvSpPr/>
          <p:nvPr/>
        </p:nvSpPr>
        <p:spPr>
          <a:xfrm>
            <a:off x="2684145" y="6327129"/>
            <a:ext cx="405130" cy="405130"/>
          </a:xfrm>
          <a:custGeom>
            <a:avLst/>
            <a:gdLst/>
            <a:ahLst/>
            <a:cxnLst/>
            <a:rect l="l" t="t" r="r" b="b"/>
            <a:pathLst>
              <a:path w="405130" h="405129">
                <a:moveTo>
                  <a:pt x="0" y="405104"/>
                </a:moveTo>
                <a:lnTo>
                  <a:pt x="405104" y="405104"/>
                </a:lnTo>
                <a:lnTo>
                  <a:pt x="405104" y="0"/>
                </a:lnTo>
                <a:lnTo>
                  <a:pt x="0" y="0"/>
                </a:lnTo>
                <a:lnTo>
                  <a:pt x="0" y="405104"/>
                </a:lnTo>
                <a:close/>
              </a:path>
            </a:pathLst>
          </a:custGeom>
          <a:ln w="238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 descr=""/>
          <p:cNvSpPr txBox="1"/>
          <p:nvPr/>
        </p:nvSpPr>
        <p:spPr>
          <a:xfrm>
            <a:off x="3140276" y="6203746"/>
            <a:ext cx="5149215" cy="10052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2230" marR="123825">
              <a:lnSpc>
                <a:spcPct val="116700"/>
              </a:lnSpc>
              <a:spcBef>
                <a:spcPts val="100"/>
              </a:spcBef>
            </a:pP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FMCSA</a:t>
            </a:r>
            <a:r>
              <a:rPr dirty="0" sz="1800" spc="-3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Portal:</a:t>
            </a:r>
            <a:r>
              <a:rPr dirty="0" sz="1800" spc="-2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company</a:t>
            </a:r>
            <a:r>
              <a:rPr dirty="0" sz="1800" spc="-2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 spc="-10">
                <a:solidFill>
                  <a:srgbClr val="0B0C0F"/>
                </a:solidFill>
                <a:latin typeface="Golos Text"/>
                <a:cs typeface="Golos Text"/>
              </a:rPr>
              <a:t>registration</a:t>
            </a:r>
            <a:r>
              <a:rPr dirty="0" sz="1800" spc="-2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&amp;</a:t>
            </a:r>
            <a:r>
              <a:rPr dirty="0" sz="1800" spc="-2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 spc="-10">
                <a:solidFill>
                  <a:srgbClr val="0B0C0F"/>
                </a:solidFill>
                <a:latin typeface="Golos Text"/>
                <a:cs typeface="Golos Text"/>
              </a:rPr>
              <a:t>profile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kept</a:t>
            </a:r>
            <a:r>
              <a:rPr dirty="0" sz="1800" spc="-7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 spc="-10">
                <a:solidFill>
                  <a:srgbClr val="0B0C0F"/>
                </a:solidFill>
                <a:latin typeface="Golos Text"/>
                <a:cs typeface="Golos Text"/>
              </a:rPr>
              <a:t>current</a:t>
            </a:r>
            <a:endParaRPr sz="1800">
              <a:latin typeface="Golos Text"/>
              <a:cs typeface="Golos Text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Portal</a:t>
            </a:r>
            <a:r>
              <a:rPr dirty="0" sz="1650" spc="-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FMCSA: registro</a:t>
            </a:r>
            <a:r>
              <a:rPr dirty="0" sz="1650" spc="-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y perfil de</a:t>
            </a:r>
            <a:r>
              <a:rPr dirty="0" sz="1650" spc="-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la empresa</a:t>
            </a:r>
            <a:r>
              <a:rPr dirty="0" sz="1650" spc="-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al </a:t>
            </a:r>
            <a:r>
              <a:rPr dirty="0" sz="1650" spc="-25">
                <a:solidFill>
                  <a:srgbClr val="5B616E"/>
                </a:solidFill>
                <a:latin typeface="Golos Text"/>
                <a:cs typeface="Golos Text"/>
              </a:rPr>
              <a:t>día</a:t>
            </a:r>
            <a:endParaRPr sz="1650">
              <a:latin typeface="Golos Text"/>
              <a:cs typeface="Golos Text"/>
            </a:endParaRPr>
          </a:p>
        </p:txBody>
      </p:sp>
      <p:sp>
        <p:nvSpPr>
          <p:cNvPr id="35" name="object 35" descr=""/>
          <p:cNvSpPr/>
          <p:nvPr/>
        </p:nvSpPr>
        <p:spPr>
          <a:xfrm>
            <a:off x="668134" y="8326481"/>
            <a:ext cx="17040225" cy="635"/>
          </a:xfrm>
          <a:custGeom>
            <a:avLst/>
            <a:gdLst/>
            <a:ahLst/>
            <a:cxnLst/>
            <a:rect l="l" t="t" r="r" b="b"/>
            <a:pathLst>
              <a:path w="17040225" h="634">
                <a:moveTo>
                  <a:pt x="0" y="0"/>
                </a:moveTo>
                <a:lnTo>
                  <a:pt x="1213116" y="0"/>
                </a:lnTo>
              </a:path>
              <a:path w="17040225" h="634">
                <a:moveTo>
                  <a:pt x="1231468" y="0"/>
                </a:moveTo>
                <a:lnTo>
                  <a:pt x="1806117" y="0"/>
                </a:lnTo>
              </a:path>
              <a:path w="17040225" h="634">
                <a:moveTo>
                  <a:pt x="1824393" y="0"/>
                </a:moveTo>
                <a:lnTo>
                  <a:pt x="3037497" y="0"/>
                </a:lnTo>
              </a:path>
              <a:path w="17040225" h="634">
                <a:moveTo>
                  <a:pt x="3055835" y="0"/>
                </a:moveTo>
                <a:lnTo>
                  <a:pt x="3630498" y="0"/>
                </a:lnTo>
              </a:path>
              <a:path w="17040225" h="634">
                <a:moveTo>
                  <a:pt x="3648760" y="0"/>
                </a:moveTo>
                <a:lnTo>
                  <a:pt x="4861864" y="0"/>
                </a:lnTo>
              </a:path>
              <a:path w="17040225" h="634">
                <a:moveTo>
                  <a:pt x="4880203" y="0"/>
                </a:moveTo>
                <a:lnTo>
                  <a:pt x="5454865" y="0"/>
                </a:lnTo>
              </a:path>
              <a:path w="17040225" h="634">
                <a:moveTo>
                  <a:pt x="5473128" y="0"/>
                </a:moveTo>
                <a:lnTo>
                  <a:pt x="6686232" y="0"/>
                </a:lnTo>
              </a:path>
              <a:path w="17040225" h="634">
                <a:moveTo>
                  <a:pt x="6704571" y="0"/>
                </a:moveTo>
                <a:lnTo>
                  <a:pt x="7279220" y="0"/>
                </a:lnTo>
              </a:path>
              <a:path w="17040225" h="634">
                <a:moveTo>
                  <a:pt x="7297483" y="0"/>
                </a:moveTo>
                <a:lnTo>
                  <a:pt x="8510587" y="0"/>
                </a:lnTo>
              </a:path>
              <a:path w="17040225" h="634">
                <a:moveTo>
                  <a:pt x="8529243" y="304"/>
                </a:moveTo>
                <a:lnTo>
                  <a:pt x="9742347" y="304"/>
                </a:lnTo>
              </a:path>
              <a:path w="17040225" h="634">
                <a:moveTo>
                  <a:pt x="9760686" y="304"/>
                </a:moveTo>
                <a:lnTo>
                  <a:pt x="10335361" y="304"/>
                </a:lnTo>
              </a:path>
              <a:path w="17040225" h="634">
                <a:moveTo>
                  <a:pt x="10353624" y="304"/>
                </a:moveTo>
                <a:lnTo>
                  <a:pt x="11566715" y="304"/>
                </a:lnTo>
              </a:path>
              <a:path w="17040225" h="634">
                <a:moveTo>
                  <a:pt x="11585066" y="304"/>
                </a:moveTo>
                <a:lnTo>
                  <a:pt x="12159729" y="304"/>
                </a:lnTo>
              </a:path>
              <a:path w="17040225" h="634">
                <a:moveTo>
                  <a:pt x="12177979" y="304"/>
                </a:moveTo>
                <a:lnTo>
                  <a:pt x="13391083" y="304"/>
                </a:lnTo>
              </a:path>
              <a:path w="17040225" h="634">
                <a:moveTo>
                  <a:pt x="13409434" y="304"/>
                </a:moveTo>
                <a:lnTo>
                  <a:pt x="13984097" y="304"/>
                </a:lnTo>
              </a:path>
              <a:path w="17040225" h="634">
                <a:moveTo>
                  <a:pt x="14002346" y="304"/>
                </a:moveTo>
                <a:lnTo>
                  <a:pt x="15215450" y="304"/>
                </a:lnTo>
              </a:path>
              <a:path w="17040225" h="634">
                <a:moveTo>
                  <a:pt x="15233789" y="304"/>
                </a:moveTo>
                <a:lnTo>
                  <a:pt x="15808464" y="304"/>
                </a:lnTo>
              </a:path>
              <a:path w="17040225" h="634">
                <a:moveTo>
                  <a:pt x="15826714" y="304"/>
                </a:moveTo>
                <a:lnTo>
                  <a:pt x="17039818" y="304"/>
                </a:lnTo>
              </a:path>
            </a:pathLst>
          </a:custGeom>
          <a:ln w="9105">
            <a:solidFill>
              <a:srgbClr val="E8EBF1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="1">
                <a:latin typeface="Golos Text SemiBold"/>
                <a:cs typeface="Golos Text SemiBold"/>
              </a:rPr>
              <a:t>Disclaimer:</a:t>
            </a:r>
            <a:r>
              <a:rPr dirty="0" spc="80" b="1">
                <a:latin typeface="Golos Text SemiBold"/>
                <a:cs typeface="Golos Text SemiBold"/>
              </a:rPr>
              <a:t> </a:t>
            </a:r>
            <a:r>
              <a:rPr dirty="0"/>
              <a:t>This</a:t>
            </a:r>
            <a:r>
              <a:rPr dirty="0" spc="85"/>
              <a:t> </a:t>
            </a:r>
            <a:r>
              <a:rPr dirty="0"/>
              <a:t>checklist</a:t>
            </a:r>
            <a:r>
              <a:rPr dirty="0" spc="85"/>
              <a:t> </a:t>
            </a:r>
            <a:r>
              <a:rPr dirty="0"/>
              <a:t>is</a:t>
            </a:r>
            <a:r>
              <a:rPr dirty="0" spc="80"/>
              <a:t> </a:t>
            </a:r>
            <a:r>
              <a:rPr dirty="0"/>
              <a:t>for</a:t>
            </a:r>
            <a:r>
              <a:rPr dirty="0" spc="85"/>
              <a:t> </a:t>
            </a:r>
            <a:r>
              <a:rPr dirty="0"/>
              <a:t>general</a:t>
            </a:r>
            <a:r>
              <a:rPr dirty="0" spc="85"/>
              <a:t> </a:t>
            </a:r>
            <a:r>
              <a:rPr dirty="0"/>
              <a:t>informational</a:t>
            </a:r>
            <a:r>
              <a:rPr dirty="0" spc="85"/>
              <a:t> </a:t>
            </a:r>
            <a:r>
              <a:rPr dirty="0"/>
              <a:t>purposes</a:t>
            </a:r>
            <a:r>
              <a:rPr dirty="0" spc="80"/>
              <a:t> </a:t>
            </a:r>
            <a:r>
              <a:rPr dirty="0"/>
              <a:t>only</a:t>
            </a:r>
            <a:r>
              <a:rPr dirty="0" spc="85"/>
              <a:t> </a:t>
            </a:r>
            <a:r>
              <a:rPr dirty="0"/>
              <a:t>and</a:t>
            </a:r>
            <a:r>
              <a:rPr dirty="0" spc="85"/>
              <a:t> </a:t>
            </a:r>
            <a:r>
              <a:rPr dirty="0"/>
              <a:t>does</a:t>
            </a:r>
            <a:r>
              <a:rPr dirty="0" spc="85"/>
              <a:t> </a:t>
            </a:r>
            <a:r>
              <a:rPr dirty="0"/>
              <a:t>not</a:t>
            </a:r>
            <a:r>
              <a:rPr dirty="0" spc="80"/>
              <a:t> </a:t>
            </a:r>
            <a:r>
              <a:rPr dirty="0"/>
              <a:t>constitute</a:t>
            </a:r>
            <a:r>
              <a:rPr dirty="0" spc="85"/>
              <a:t> </a:t>
            </a:r>
            <a:r>
              <a:rPr dirty="0"/>
              <a:t>legal</a:t>
            </a:r>
            <a:r>
              <a:rPr dirty="0" spc="85"/>
              <a:t> </a:t>
            </a:r>
            <a:r>
              <a:rPr dirty="0"/>
              <a:t>advice.</a:t>
            </a:r>
            <a:r>
              <a:rPr dirty="0" spc="80"/>
              <a:t> </a:t>
            </a:r>
            <a:r>
              <a:rPr dirty="0"/>
              <a:t>Verify</a:t>
            </a:r>
            <a:r>
              <a:rPr dirty="0" spc="85"/>
              <a:t> </a:t>
            </a:r>
            <a:r>
              <a:rPr dirty="0"/>
              <a:t>requirements</a:t>
            </a:r>
            <a:r>
              <a:rPr dirty="0" spc="85"/>
              <a:t> </a:t>
            </a:r>
            <a:r>
              <a:rPr dirty="0"/>
              <a:t>with</a:t>
            </a:r>
            <a:r>
              <a:rPr dirty="0" spc="85"/>
              <a:t> </a:t>
            </a:r>
            <a:r>
              <a:rPr dirty="0"/>
              <a:t>FMCSA,</a:t>
            </a:r>
            <a:r>
              <a:rPr dirty="0" spc="80"/>
              <a:t> </a:t>
            </a:r>
            <a:r>
              <a:rPr dirty="0" spc="-20"/>
              <a:t>CBP,</a:t>
            </a:r>
          </a:p>
          <a:p>
            <a:pPr marL="12700">
              <a:lnSpc>
                <a:spcPct val="100000"/>
              </a:lnSpc>
              <a:spcBef>
                <a:spcPts val="440"/>
              </a:spcBef>
            </a:pPr>
            <a:r>
              <a:rPr dirty="0"/>
              <a:t>IRS/DOL,</a:t>
            </a:r>
            <a:r>
              <a:rPr dirty="0" spc="70"/>
              <a:t> </a:t>
            </a:r>
            <a:r>
              <a:rPr dirty="0"/>
              <a:t>and</a:t>
            </a:r>
            <a:r>
              <a:rPr dirty="0" spc="70"/>
              <a:t> </a:t>
            </a:r>
            <a:r>
              <a:rPr dirty="0"/>
              <a:t>state</a:t>
            </a:r>
            <a:r>
              <a:rPr dirty="0" spc="75"/>
              <a:t> </a:t>
            </a:r>
            <a:r>
              <a:rPr dirty="0"/>
              <a:t>entities</a:t>
            </a:r>
            <a:r>
              <a:rPr dirty="0" spc="70"/>
              <a:t> </a:t>
            </a:r>
            <a:r>
              <a:rPr dirty="0"/>
              <a:t>(UCR,</a:t>
            </a:r>
            <a:r>
              <a:rPr dirty="0" spc="70"/>
              <a:t> </a:t>
            </a:r>
            <a:r>
              <a:rPr dirty="0"/>
              <a:t>IFTA,</a:t>
            </a:r>
            <a:r>
              <a:rPr dirty="0" spc="75"/>
              <a:t> </a:t>
            </a:r>
            <a:r>
              <a:rPr dirty="0" spc="-10"/>
              <a:t>IRP).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686795" y="4284701"/>
            <a:ext cx="17040225" cy="0"/>
          </a:xfrm>
          <a:custGeom>
            <a:avLst/>
            <a:gdLst/>
            <a:ahLst/>
            <a:cxnLst/>
            <a:rect l="l" t="t" r="r" b="b"/>
            <a:pathLst>
              <a:path w="17040225" h="0">
                <a:moveTo>
                  <a:pt x="0" y="0"/>
                </a:moveTo>
                <a:lnTo>
                  <a:pt x="17039808" y="0"/>
                </a:lnTo>
              </a:path>
            </a:pathLst>
          </a:custGeom>
          <a:ln w="9417">
            <a:solidFill>
              <a:srgbClr val="E8EBF1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668143" y="8561296"/>
            <a:ext cx="17040225" cy="0"/>
          </a:xfrm>
          <a:custGeom>
            <a:avLst/>
            <a:gdLst/>
            <a:ahLst/>
            <a:cxnLst/>
            <a:rect l="l" t="t" r="r" b="b"/>
            <a:pathLst>
              <a:path w="17040225" h="0">
                <a:moveTo>
                  <a:pt x="0" y="0"/>
                </a:moveTo>
                <a:lnTo>
                  <a:pt x="17039809" y="0"/>
                </a:lnTo>
              </a:path>
            </a:pathLst>
          </a:custGeom>
          <a:ln w="9418">
            <a:solidFill>
              <a:srgbClr val="E8EBF1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2426670" y="1739507"/>
            <a:ext cx="5293360" cy="314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900" b="1">
                <a:solidFill>
                  <a:srgbClr val="0B1220"/>
                </a:solidFill>
                <a:latin typeface="Golos Text SemiBold"/>
                <a:cs typeface="Golos Text SemiBold"/>
              </a:rPr>
              <a:t>Driver</a:t>
            </a:r>
            <a:r>
              <a:rPr dirty="0" sz="1900" spc="-15" b="1">
                <a:solidFill>
                  <a:srgbClr val="0B1220"/>
                </a:solidFill>
                <a:latin typeface="Golos Text SemiBold"/>
                <a:cs typeface="Golos Text SemiBold"/>
              </a:rPr>
              <a:t> </a:t>
            </a:r>
            <a:r>
              <a:rPr dirty="0" sz="1900" b="1">
                <a:solidFill>
                  <a:srgbClr val="0B1220"/>
                </a:solidFill>
                <a:latin typeface="Golos Text SemiBold"/>
                <a:cs typeface="Golos Text SemiBold"/>
              </a:rPr>
              <a:t>Compliance</a:t>
            </a:r>
            <a:r>
              <a:rPr dirty="0" sz="1900" spc="-10" b="1">
                <a:solidFill>
                  <a:srgbClr val="0B1220"/>
                </a:solidFill>
                <a:latin typeface="Golos Text SemiBold"/>
                <a:cs typeface="Golos Text SemiBold"/>
              </a:rPr>
              <a:t> </a:t>
            </a:r>
            <a:r>
              <a:rPr dirty="0" sz="1650" b="1">
                <a:solidFill>
                  <a:srgbClr val="5B616E"/>
                </a:solidFill>
                <a:latin typeface="Golos Text SemiBold"/>
                <a:cs typeface="Golos Text SemiBold"/>
              </a:rPr>
              <a:t>/</a:t>
            </a:r>
            <a:r>
              <a:rPr dirty="0" sz="1650" spc="-5" b="1">
                <a:solidFill>
                  <a:srgbClr val="5B616E"/>
                </a:solidFill>
                <a:latin typeface="Golos Text SemiBold"/>
                <a:cs typeface="Golos Text SemiBold"/>
              </a:rPr>
              <a:t> </a:t>
            </a:r>
            <a:r>
              <a:rPr dirty="0" sz="1650" b="1">
                <a:solidFill>
                  <a:srgbClr val="5B616E"/>
                </a:solidFill>
                <a:latin typeface="Golos Text SemiBold"/>
                <a:cs typeface="Golos Text SemiBold"/>
              </a:rPr>
              <a:t>Cumplimiento</a:t>
            </a:r>
            <a:r>
              <a:rPr dirty="0" sz="1650" spc="-10" b="1">
                <a:solidFill>
                  <a:srgbClr val="5B616E"/>
                </a:solidFill>
                <a:latin typeface="Golos Text SemiBold"/>
                <a:cs typeface="Golos Text SemiBold"/>
              </a:rPr>
              <a:t> </a:t>
            </a:r>
            <a:r>
              <a:rPr dirty="0" sz="1650" b="1">
                <a:solidFill>
                  <a:srgbClr val="5B616E"/>
                </a:solidFill>
                <a:latin typeface="Golos Text SemiBold"/>
                <a:cs typeface="Golos Text SemiBold"/>
              </a:rPr>
              <a:t>del</a:t>
            </a:r>
            <a:r>
              <a:rPr dirty="0" sz="1650" spc="-5" b="1">
                <a:solidFill>
                  <a:srgbClr val="5B616E"/>
                </a:solidFill>
                <a:latin typeface="Golos Text SemiBold"/>
                <a:cs typeface="Golos Text SemiBold"/>
              </a:rPr>
              <a:t> </a:t>
            </a:r>
            <a:r>
              <a:rPr dirty="0" sz="1650" spc="-10" b="1">
                <a:solidFill>
                  <a:srgbClr val="5B616E"/>
                </a:solidFill>
                <a:latin typeface="Golos Text SemiBold"/>
                <a:cs typeface="Golos Text SemiBold"/>
              </a:rPr>
              <a:t>Conductor</a:t>
            </a:r>
            <a:endParaRPr sz="1650">
              <a:latin typeface="Golos Text SemiBold"/>
              <a:cs typeface="Golos Text SemiBold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2426648" y="4551224"/>
            <a:ext cx="6141085" cy="314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900" b="1">
                <a:solidFill>
                  <a:srgbClr val="0B1220"/>
                </a:solidFill>
                <a:latin typeface="Golos Text SemiBold"/>
                <a:cs typeface="Golos Text SemiBold"/>
              </a:rPr>
              <a:t>Recordkeeping</a:t>
            </a:r>
            <a:r>
              <a:rPr dirty="0" sz="1900" spc="-25" b="1">
                <a:solidFill>
                  <a:srgbClr val="0B1220"/>
                </a:solidFill>
                <a:latin typeface="Golos Text SemiBold"/>
                <a:cs typeface="Golos Text SemiBold"/>
              </a:rPr>
              <a:t> </a:t>
            </a:r>
            <a:r>
              <a:rPr dirty="0" sz="1900" b="1">
                <a:solidFill>
                  <a:srgbClr val="0B1220"/>
                </a:solidFill>
                <a:latin typeface="Golos Text SemiBold"/>
                <a:cs typeface="Golos Text SemiBold"/>
              </a:rPr>
              <a:t>&amp;</a:t>
            </a:r>
            <a:r>
              <a:rPr dirty="0" sz="1900" spc="-20" b="1">
                <a:solidFill>
                  <a:srgbClr val="0B1220"/>
                </a:solidFill>
                <a:latin typeface="Golos Text SemiBold"/>
                <a:cs typeface="Golos Text SemiBold"/>
              </a:rPr>
              <a:t> </a:t>
            </a:r>
            <a:r>
              <a:rPr dirty="0" sz="1900" spc="-10" b="1">
                <a:solidFill>
                  <a:srgbClr val="0B1220"/>
                </a:solidFill>
                <a:latin typeface="Golos Text SemiBold"/>
                <a:cs typeface="Golos Text SemiBold"/>
              </a:rPr>
              <a:t>Retention</a:t>
            </a:r>
            <a:r>
              <a:rPr dirty="0" sz="1900" spc="-20" b="1">
                <a:solidFill>
                  <a:srgbClr val="0B1220"/>
                </a:solidFill>
                <a:latin typeface="Golos Text SemiBold"/>
                <a:cs typeface="Golos Text SemiBold"/>
              </a:rPr>
              <a:t> </a:t>
            </a:r>
            <a:r>
              <a:rPr dirty="0" sz="1650" b="1">
                <a:solidFill>
                  <a:srgbClr val="5B616E"/>
                </a:solidFill>
                <a:latin typeface="Golos Text SemiBold"/>
                <a:cs typeface="Golos Text SemiBold"/>
              </a:rPr>
              <a:t>/</a:t>
            </a:r>
            <a:r>
              <a:rPr dirty="0" sz="1650" spc="-15" b="1">
                <a:solidFill>
                  <a:srgbClr val="5B616E"/>
                </a:solidFill>
                <a:latin typeface="Golos Text SemiBold"/>
                <a:cs typeface="Golos Text SemiBold"/>
              </a:rPr>
              <a:t> </a:t>
            </a:r>
            <a:r>
              <a:rPr dirty="0" sz="1650" b="1">
                <a:solidFill>
                  <a:srgbClr val="5B616E"/>
                </a:solidFill>
                <a:latin typeface="Golos Text SemiBold"/>
                <a:cs typeface="Golos Text SemiBold"/>
              </a:rPr>
              <a:t>Conservación</a:t>
            </a:r>
            <a:r>
              <a:rPr dirty="0" sz="1650" spc="-15" b="1">
                <a:solidFill>
                  <a:srgbClr val="5B616E"/>
                </a:solidFill>
                <a:latin typeface="Golos Text SemiBold"/>
                <a:cs typeface="Golos Text SemiBold"/>
              </a:rPr>
              <a:t> </a:t>
            </a:r>
            <a:r>
              <a:rPr dirty="0" sz="1650" b="1">
                <a:solidFill>
                  <a:srgbClr val="5B616E"/>
                </a:solidFill>
                <a:latin typeface="Golos Text SemiBold"/>
                <a:cs typeface="Golos Text SemiBold"/>
              </a:rPr>
              <a:t>de</a:t>
            </a:r>
            <a:r>
              <a:rPr dirty="0" sz="1650" spc="-15" b="1">
                <a:solidFill>
                  <a:srgbClr val="5B616E"/>
                </a:solidFill>
                <a:latin typeface="Golos Text SemiBold"/>
                <a:cs typeface="Golos Text SemiBold"/>
              </a:rPr>
              <a:t> </a:t>
            </a:r>
            <a:r>
              <a:rPr dirty="0" sz="1650" spc="-10" b="1">
                <a:solidFill>
                  <a:srgbClr val="5B616E"/>
                </a:solidFill>
                <a:latin typeface="Golos Text SemiBold"/>
                <a:cs typeface="Golos Text SemiBold"/>
              </a:rPr>
              <a:t>Registros</a:t>
            </a:r>
            <a:endParaRPr sz="1650">
              <a:latin typeface="Golos Text SemiBold"/>
              <a:cs typeface="Golos Text SemiBold"/>
            </a:endParaRPr>
          </a:p>
        </p:txBody>
      </p:sp>
      <p:grpSp>
        <p:nvGrpSpPr>
          <p:cNvPr id="6" name="object 6" descr=""/>
          <p:cNvGrpSpPr/>
          <p:nvPr/>
        </p:nvGrpSpPr>
        <p:grpSpPr>
          <a:xfrm>
            <a:off x="2446601" y="2244385"/>
            <a:ext cx="6604634" cy="1694814"/>
            <a:chOff x="2446601" y="2244385"/>
            <a:chExt cx="6604634" cy="1694814"/>
          </a:xfrm>
        </p:grpSpPr>
        <p:sp>
          <p:nvSpPr>
            <p:cNvPr id="7" name="object 7" descr=""/>
            <p:cNvSpPr/>
            <p:nvPr/>
          </p:nvSpPr>
          <p:spPr>
            <a:xfrm>
              <a:off x="2446601" y="2244511"/>
              <a:ext cx="6604634" cy="1694180"/>
            </a:xfrm>
            <a:custGeom>
              <a:avLst/>
              <a:gdLst/>
              <a:ahLst/>
              <a:cxnLst/>
              <a:rect l="l" t="t" r="r" b="b"/>
              <a:pathLst>
                <a:path w="6604634" h="1694179">
                  <a:moveTo>
                    <a:pt x="6467792" y="0"/>
                  </a:moveTo>
                  <a:lnTo>
                    <a:pt x="136385" y="0"/>
                  </a:lnTo>
                  <a:lnTo>
                    <a:pt x="129712" y="175"/>
                  </a:lnTo>
                  <a:lnTo>
                    <a:pt x="90416" y="7911"/>
                  </a:lnTo>
                  <a:lnTo>
                    <a:pt x="55070" y="26829"/>
                  </a:lnTo>
                  <a:lnTo>
                    <a:pt x="26836" y="55059"/>
                  </a:lnTo>
                  <a:lnTo>
                    <a:pt x="7911" y="90409"/>
                  </a:lnTo>
                  <a:lnTo>
                    <a:pt x="175" y="129712"/>
                  </a:lnTo>
                  <a:lnTo>
                    <a:pt x="0" y="136385"/>
                  </a:lnTo>
                  <a:lnTo>
                    <a:pt x="0" y="1557718"/>
                  </a:lnTo>
                  <a:lnTo>
                    <a:pt x="5829" y="1597347"/>
                  </a:lnTo>
                  <a:lnTo>
                    <a:pt x="22974" y="1633575"/>
                  </a:lnTo>
                  <a:lnTo>
                    <a:pt x="49799" y="1663184"/>
                  </a:lnTo>
                  <a:lnTo>
                    <a:pt x="84226" y="1683816"/>
                  </a:lnTo>
                  <a:lnTo>
                    <a:pt x="123016" y="1693417"/>
                  </a:lnTo>
                  <a:lnTo>
                    <a:pt x="136385" y="1694103"/>
                  </a:lnTo>
                  <a:lnTo>
                    <a:pt x="6467792" y="1694103"/>
                  </a:lnTo>
                  <a:lnTo>
                    <a:pt x="6507416" y="1688274"/>
                  </a:lnTo>
                  <a:lnTo>
                    <a:pt x="6543636" y="1671142"/>
                  </a:lnTo>
                  <a:lnTo>
                    <a:pt x="6573250" y="1644310"/>
                  </a:lnTo>
                  <a:lnTo>
                    <a:pt x="6593890" y="1609877"/>
                  </a:lnTo>
                  <a:lnTo>
                    <a:pt x="6603492" y="1571086"/>
                  </a:lnTo>
                  <a:lnTo>
                    <a:pt x="6604177" y="1557718"/>
                  </a:lnTo>
                  <a:lnTo>
                    <a:pt x="6604177" y="136385"/>
                  </a:lnTo>
                  <a:lnTo>
                    <a:pt x="6598348" y="96751"/>
                  </a:lnTo>
                  <a:lnTo>
                    <a:pt x="6581203" y="60528"/>
                  </a:lnTo>
                  <a:lnTo>
                    <a:pt x="6554376" y="30919"/>
                  </a:lnTo>
                  <a:lnTo>
                    <a:pt x="6519951" y="10286"/>
                  </a:lnTo>
                  <a:lnTo>
                    <a:pt x="6481160" y="685"/>
                  </a:lnTo>
                  <a:lnTo>
                    <a:pt x="64677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2491919" y="2251561"/>
              <a:ext cx="6484620" cy="1679575"/>
            </a:xfrm>
            <a:custGeom>
              <a:avLst/>
              <a:gdLst/>
              <a:ahLst/>
              <a:cxnLst/>
              <a:rect l="l" t="t" r="r" b="b"/>
              <a:pathLst>
                <a:path w="6484620" h="1679575">
                  <a:moveTo>
                    <a:pt x="0" y="1544358"/>
                  </a:moveTo>
                  <a:lnTo>
                    <a:pt x="0" y="135216"/>
                  </a:lnTo>
                  <a:lnTo>
                    <a:pt x="172" y="128600"/>
                  </a:lnTo>
                  <a:lnTo>
                    <a:pt x="7766" y="89635"/>
                  </a:lnTo>
                  <a:lnTo>
                    <a:pt x="26348" y="54586"/>
                  </a:lnTo>
                  <a:lnTo>
                    <a:pt x="54067" y="26602"/>
                  </a:lnTo>
                  <a:lnTo>
                    <a:pt x="88777" y="7841"/>
                  </a:lnTo>
                  <a:lnTo>
                    <a:pt x="127364" y="172"/>
                  </a:lnTo>
                  <a:lnTo>
                    <a:pt x="133921" y="0"/>
                  </a:lnTo>
                  <a:lnTo>
                    <a:pt x="6350431" y="0"/>
                  </a:lnTo>
                  <a:lnTo>
                    <a:pt x="6389344" y="5776"/>
                  </a:lnTo>
                  <a:lnTo>
                    <a:pt x="6424904" y="22771"/>
                  </a:lnTo>
                  <a:lnTo>
                    <a:pt x="6453981" y="49366"/>
                  </a:lnTo>
                  <a:lnTo>
                    <a:pt x="6474244" y="83502"/>
                  </a:lnTo>
                  <a:lnTo>
                    <a:pt x="6483665" y="121961"/>
                  </a:lnTo>
                  <a:lnTo>
                    <a:pt x="6484340" y="135216"/>
                  </a:lnTo>
                  <a:lnTo>
                    <a:pt x="6484340" y="1544358"/>
                  </a:lnTo>
                  <a:lnTo>
                    <a:pt x="6478617" y="1583650"/>
                  </a:lnTo>
                  <a:lnTo>
                    <a:pt x="6461785" y="1619554"/>
                  </a:lnTo>
                  <a:lnTo>
                    <a:pt x="6435450" y="1648917"/>
                  </a:lnTo>
                  <a:lnTo>
                    <a:pt x="6401650" y="1669376"/>
                  </a:lnTo>
                  <a:lnTo>
                    <a:pt x="6363554" y="1678897"/>
                  </a:lnTo>
                  <a:lnTo>
                    <a:pt x="6350431" y="1679574"/>
                  </a:lnTo>
                  <a:lnTo>
                    <a:pt x="133921" y="1679574"/>
                  </a:lnTo>
                  <a:lnTo>
                    <a:pt x="95007" y="1673798"/>
                  </a:lnTo>
                  <a:lnTo>
                    <a:pt x="59436" y="1656803"/>
                  </a:lnTo>
                  <a:lnTo>
                    <a:pt x="30364" y="1630202"/>
                  </a:lnTo>
                  <a:lnTo>
                    <a:pt x="10096" y="1596072"/>
                  </a:lnTo>
                  <a:lnTo>
                    <a:pt x="674" y="1557612"/>
                  </a:lnTo>
                  <a:lnTo>
                    <a:pt x="0" y="1544358"/>
                  </a:lnTo>
                  <a:close/>
                </a:path>
              </a:pathLst>
            </a:custGeom>
            <a:ln w="14350">
              <a:solidFill>
                <a:srgbClr val="E6E8E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9" name="object 9" descr=""/>
          <p:cNvGrpSpPr/>
          <p:nvPr/>
        </p:nvGrpSpPr>
        <p:grpSpPr>
          <a:xfrm>
            <a:off x="2597326" y="2477207"/>
            <a:ext cx="431165" cy="431165"/>
            <a:chOff x="2597326" y="2477207"/>
            <a:chExt cx="431165" cy="431165"/>
          </a:xfrm>
        </p:grpSpPr>
        <p:sp>
          <p:nvSpPr>
            <p:cNvPr id="10" name="object 10" descr=""/>
            <p:cNvSpPr/>
            <p:nvPr/>
          </p:nvSpPr>
          <p:spPr>
            <a:xfrm>
              <a:off x="2597327" y="2477211"/>
              <a:ext cx="431165" cy="431165"/>
            </a:xfrm>
            <a:custGeom>
              <a:avLst/>
              <a:gdLst/>
              <a:ahLst/>
              <a:cxnLst/>
              <a:rect l="l" t="t" r="r" b="b"/>
              <a:pathLst>
                <a:path w="431164" h="431164">
                  <a:moveTo>
                    <a:pt x="430707" y="0"/>
                  </a:moveTo>
                  <a:lnTo>
                    <a:pt x="0" y="0"/>
                  </a:lnTo>
                  <a:lnTo>
                    <a:pt x="0" y="430707"/>
                  </a:lnTo>
                  <a:lnTo>
                    <a:pt x="430707" y="430707"/>
                  </a:lnTo>
                  <a:lnTo>
                    <a:pt x="4307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2609289" y="2489170"/>
              <a:ext cx="407034" cy="407034"/>
            </a:xfrm>
            <a:custGeom>
              <a:avLst/>
              <a:gdLst/>
              <a:ahLst/>
              <a:cxnLst/>
              <a:rect l="l" t="t" r="r" b="b"/>
              <a:pathLst>
                <a:path w="407035" h="407035">
                  <a:moveTo>
                    <a:pt x="0" y="406780"/>
                  </a:moveTo>
                  <a:lnTo>
                    <a:pt x="406781" y="406780"/>
                  </a:lnTo>
                  <a:lnTo>
                    <a:pt x="406781" y="0"/>
                  </a:lnTo>
                  <a:lnTo>
                    <a:pt x="0" y="0"/>
                  </a:lnTo>
                  <a:lnTo>
                    <a:pt x="0" y="406780"/>
                  </a:lnTo>
                  <a:close/>
                </a:path>
              </a:pathLst>
            </a:custGeom>
            <a:ln w="239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 descr=""/>
          <p:cNvSpPr txBox="1"/>
          <p:nvPr/>
        </p:nvSpPr>
        <p:spPr>
          <a:xfrm>
            <a:off x="3101630" y="2365924"/>
            <a:ext cx="5269230" cy="12763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7200"/>
              </a:lnSpc>
              <a:spcBef>
                <a:spcPts val="95"/>
              </a:spcBef>
            </a:pP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Driver</a:t>
            </a:r>
            <a:r>
              <a:rPr dirty="0" sz="1800" spc="-3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Qualification</a:t>
            </a:r>
            <a:r>
              <a:rPr dirty="0" sz="1800" spc="-3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Files</a:t>
            </a:r>
            <a:r>
              <a:rPr dirty="0" sz="1800" spc="-3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complete</a:t>
            </a:r>
            <a:r>
              <a:rPr dirty="0" sz="1800" spc="-3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 spc="-10">
                <a:solidFill>
                  <a:srgbClr val="0B0C0F"/>
                </a:solidFill>
                <a:latin typeface="Golos Text"/>
                <a:cs typeface="Golos Text"/>
              </a:rPr>
              <a:t>(application,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CDL/LFC,</a:t>
            </a:r>
            <a:r>
              <a:rPr dirty="0" sz="1800" spc="1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medical,</a:t>
            </a:r>
            <a:r>
              <a:rPr dirty="0" sz="1800" spc="1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MVRs,</a:t>
            </a:r>
            <a:r>
              <a:rPr dirty="0" sz="1800" spc="1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 spc="-20">
                <a:solidFill>
                  <a:srgbClr val="0B0C0F"/>
                </a:solidFill>
                <a:latin typeface="Golos Text"/>
                <a:cs typeface="Golos Text"/>
              </a:rPr>
              <a:t>D&amp;A)</a:t>
            </a:r>
            <a:endParaRPr sz="1800">
              <a:latin typeface="Golos Text"/>
              <a:cs typeface="Golos Text"/>
            </a:endParaRPr>
          </a:p>
          <a:p>
            <a:pPr marL="23495" marR="621030">
              <a:lnSpc>
                <a:spcPct val="109300"/>
              </a:lnSpc>
              <a:spcBef>
                <a:spcPts val="459"/>
              </a:spcBef>
            </a:pP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Archivos</a:t>
            </a:r>
            <a:r>
              <a:rPr dirty="0" sz="1650" spc="-10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de</a:t>
            </a:r>
            <a:r>
              <a:rPr dirty="0" sz="1650" spc="-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Calificación</a:t>
            </a:r>
            <a:r>
              <a:rPr dirty="0" sz="1650" spc="-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completos</a:t>
            </a:r>
            <a:r>
              <a:rPr dirty="0" sz="1650" spc="-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 spc="-10">
                <a:solidFill>
                  <a:srgbClr val="5B616E"/>
                </a:solidFill>
                <a:latin typeface="Golos Text"/>
                <a:cs typeface="Golos Text"/>
              </a:rPr>
              <a:t>(solicitud,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CDL/LFC,</a:t>
            </a:r>
            <a:r>
              <a:rPr dirty="0" sz="1650" spc="-3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médico,</a:t>
            </a:r>
            <a:r>
              <a:rPr dirty="0" sz="1650" spc="-3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MVRs,</a:t>
            </a:r>
            <a:r>
              <a:rPr dirty="0" sz="1650" spc="-30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 spc="-20">
                <a:solidFill>
                  <a:srgbClr val="5B616E"/>
                </a:solidFill>
                <a:latin typeface="Golos Text"/>
                <a:cs typeface="Golos Text"/>
              </a:rPr>
              <a:t>D&amp;A)</a:t>
            </a:r>
            <a:endParaRPr sz="1650">
              <a:latin typeface="Golos Text"/>
              <a:cs typeface="Golos Text"/>
            </a:endParaRPr>
          </a:p>
        </p:txBody>
      </p:sp>
      <p:grpSp>
        <p:nvGrpSpPr>
          <p:cNvPr id="13" name="object 13" descr=""/>
          <p:cNvGrpSpPr/>
          <p:nvPr/>
        </p:nvGrpSpPr>
        <p:grpSpPr>
          <a:xfrm>
            <a:off x="9227560" y="2244511"/>
            <a:ext cx="6614159" cy="1703705"/>
            <a:chOff x="9227560" y="2244511"/>
            <a:chExt cx="6614159" cy="1703705"/>
          </a:xfrm>
        </p:grpSpPr>
        <p:sp>
          <p:nvSpPr>
            <p:cNvPr id="14" name="object 14" descr=""/>
            <p:cNvSpPr/>
            <p:nvPr/>
          </p:nvSpPr>
          <p:spPr>
            <a:xfrm>
              <a:off x="9237417" y="2244511"/>
              <a:ext cx="6604634" cy="1694180"/>
            </a:xfrm>
            <a:custGeom>
              <a:avLst/>
              <a:gdLst/>
              <a:ahLst/>
              <a:cxnLst/>
              <a:rect l="l" t="t" r="r" b="b"/>
              <a:pathLst>
                <a:path w="6604634" h="1694179">
                  <a:moveTo>
                    <a:pt x="6467792" y="0"/>
                  </a:moveTo>
                  <a:lnTo>
                    <a:pt x="136385" y="0"/>
                  </a:lnTo>
                  <a:lnTo>
                    <a:pt x="129712" y="175"/>
                  </a:lnTo>
                  <a:lnTo>
                    <a:pt x="90416" y="7911"/>
                  </a:lnTo>
                  <a:lnTo>
                    <a:pt x="55070" y="26829"/>
                  </a:lnTo>
                  <a:lnTo>
                    <a:pt x="26836" y="55059"/>
                  </a:lnTo>
                  <a:lnTo>
                    <a:pt x="7911" y="90409"/>
                  </a:lnTo>
                  <a:lnTo>
                    <a:pt x="175" y="129712"/>
                  </a:lnTo>
                  <a:lnTo>
                    <a:pt x="0" y="136385"/>
                  </a:lnTo>
                  <a:lnTo>
                    <a:pt x="0" y="1557718"/>
                  </a:lnTo>
                  <a:lnTo>
                    <a:pt x="5829" y="1597347"/>
                  </a:lnTo>
                  <a:lnTo>
                    <a:pt x="22974" y="1633575"/>
                  </a:lnTo>
                  <a:lnTo>
                    <a:pt x="49799" y="1663184"/>
                  </a:lnTo>
                  <a:lnTo>
                    <a:pt x="84226" y="1683816"/>
                  </a:lnTo>
                  <a:lnTo>
                    <a:pt x="123016" y="1693417"/>
                  </a:lnTo>
                  <a:lnTo>
                    <a:pt x="136385" y="1694103"/>
                  </a:lnTo>
                  <a:lnTo>
                    <a:pt x="6467792" y="1694103"/>
                  </a:lnTo>
                  <a:lnTo>
                    <a:pt x="6507416" y="1688274"/>
                  </a:lnTo>
                  <a:lnTo>
                    <a:pt x="6543636" y="1671142"/>
                  </a:lnTo>
                  <a:lnTo>
                    <a:pt x="6573250" y="1644310"/>
                  </a:lnTo>
                  <a:lnTo>
                    <a:pt x="6593890" y="1609877"/>
                  </a:lnTo>
                  <a:lnTo>
                    <a:pt x="6603492" y="1571086"/>
                  </a:lnTo>
                  <a:lnTo>
                    <a:pt x="6604177" y="1557718"/>
                  </a:lnTo>
                  <a:lnTo>
                    <a:pt x="6604177" y="136385"/>
                  </a:lnTo>
                  <a:lnTo>
                    <a:pt x="6598348" y="96751"/>
                  </a:lnTo>
                  <a:lnTo>
                    <a:pt x="6581203" y="60528"/>
                  </a:lnTo>
                  <a:lnTo>
                    <a:pt x="6554376" y="30919"/>
                  </a:lnTo>
                  <a:lnTo>
                    <a:pt x="6519951" y="10286"/>
                  </a:lnTo>
                  <a:lnTo>
                    <a:pt x="6481160" y="685"/>
                  </a:lnTo>
                  <a:lnTo>
                    <a:pt x="64677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9234735" y="2261085"/>
              <a:ext cx="6484620" cy="1679575"/>
            </a:xfrm>
            <a:custGeom>
              <a:avLst/>
              <a:gdLst/>
              <a:ahLst/>
              <a:cxnLst/>
              <a:rect l="l" t="t" r="r" b="b"/>
              <a:pathLst>
                <a:path w="6484619" h="1679575">
                  <a:moveTo>
                    <a:pt x="0" y="1544358"/>
                  </a:moveTo>
                  <a:lnTo>
                    <a:pt x="0" y="135216"/>
                  </a:lnTo>
                  <a:lnTo>
                    <a:pt x="172" y="128600"/>
                  </a:lnTo>
                  <a:lnTo>
                    <a:pt x="7766" y="89635"/>
                  </a:lnTo>
                  <a:lnTo>
                    <a:pt x="26348" y="54586"/>
                  </a:lnTo>
                  <a:lnTo>
                    <a:pt x="54067" y="26602"/>
                  </a:lnTo>
                  <a:lnTo>
                    <a:pt x="88777" y="7841"/>
                  </a:lnTo>
                  <a:lnTo>
                    <a:pt x="127364" y="172"/>
                  </a:lnTo>
                  <a:lnTo>
                    <a:pt x="133921" y="0"/>
                  </a:lnTo>
                  <a:lnTo>
                    <a:pt x="6350431" y="0"/>
                  </a:lnTo>
                  <a:lnTo>
                    <a:pt x="6389344" y="5776"/>
                  </a:lnTo>
                  <a:lnTo>
                    <a:pt x="6424904" y="22771"/>
                  </a:lnTo>
                  <a:lnTo>
                    <a:pt x="6453981" y="49366"/>
                  </a:lnTo>
                  <a:lnTo>
                    <a:pt x="6474244" y="83502"/>
                  </a:lnTo>
                  <a:lnTo>
                    <a:pt x="6483665" y="121961"/>
                  </a:lnTo>
                  <a:lnTo>
                    <a:pt x="6484340" y="135216"/>
                  </a:lnTo>
                  <a:lnTo>
                    <a:pt x="6484340" y="1544358"/>
                  </a:lnTo>
                  <a:lnTo>
                    <a:pt x="6478617" y="1583650"/>
                  </a:lnTo>
                  <a:lnTo>
                    <a:pt x="6461785" y="1619554"/>
                  </a:lnTo>
                  <a:lnTo>
                    <a:pt x="6435450" y="1648917"/>
                  </a:lnTo>
                  <a:lnTo>
                    <a:pt x="6401650" y="1669376"/>
                  </a:lnTo>
                  <a:lnTo>
                    <a:pt x="6363554" y="1678897"/>
                  </a:lnTo>
                  <a:lnTo>
                    <a:pt x="6350431" y="1679574"/>
                  </a:lnTo>
                  <a:lnTo>
                    <a:pt x="133921" y="1679574"/>
                  </a:lnTo>
                  <a:lnTo>
                    <a:pt x="95007" y="1673798"/>
                  </a:lnTo>
                  <a:lnTo>
                    <a:pt x="59436" y="1656803"/>
                  </a:lnTo>
                  <a:lnTo>
                    <a:pt x="30364" y="1630202"/>
                  </a:lnTo>
                  <a:lnTo>
                    <a:pt x="10096" y="1596072"/>
                  </a:lnTo>
                  <a:lnTo>
                    <a:pt x="674" y="1557612"/>
                  </a:lnTo>
                  <a:lnTo>
                    <a:pt x="0" y="1544358"/>
                  </a:lnTo>
                  <a:close/>
                </a:path>
              </a:pathLst>
            </a:custGeom>
            <a:ln w="14350">
              <a:solidFill>
                <a:srgbClr val="E6E8E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/>
          <p:nvPr/>
        </p:nvSpPr>
        <p:spPr>
          <a:xfrm>
            <a:off x="9380125" y="2482710"/>
            <a:ext cx="407034" cy="407034"/>
          </a:xfrm>
          <a:custGeom>
            <a:avLst/>
            <a:gdLst/>
            <a:ahLst/>
            <a:cxnLst/>
            <a:rect l="l" t="t" r="r" b="b"/>
            <a:pathLst>
              <a:path w="407034" h="407035">
                <a:moveTo>
                  <a:pt x="0" y="406780"/>
                </a:moveTo>
                <a:lnTo>
                  <a:pt x="406781" y="406780"/>
                </a:lnTo>
                <a:lnTo>
                  <a:pt x="406781" y="0"/>
                </a:lnTo>
                <a:lnTo>
                  <a:pt x="0" y="0"/>
                </a:lnTo>
                <a:lnTo>
                  <a:pt x="0" y="406780"/>
                </a:lnTo>
                <a:close/>
              </a:path>
            </a:pathLst>
          </a:custGeom>
          <a:ln w="239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 txBox="1"/>
          <p:nvPr/>
        </p:nvSpPr>
        <p:spPr>
          <a:xfrm>
            <a:off x="9889154" y="2325240"/>
            <a:ext cx="5365750" cy="721360"/>
          </a:xfrm>
          <a:prstGeom prst="rect">
            <a:avLst/>
          </a:prstGeom>
        </p:spPr>
        <p:txBody>
          <a:bodyPr wrap="square" lIns="0" tIns="1003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DQF</a:t>
            </a:r>
            <a:r>
              <a:rPr dirty="0" sz="1800" spc="-3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retention:</a:t>
            </a:r>
            <a:r>
              <a:rPr dirty="0" sz="1800" spc="-3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duration</a:t>
            </a:r>
            <a:r>
              <a:rPr dirty="0" sz="1800" spc="-3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of</a:t>
            </a:r>
            <a:r>
              <a:rPr dirty="0" sz="1800" spc="-3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employment</a:t>
            </a:r>
            <a:r>
              <a:rPr dirty="0" sz="1800" spc="-3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+</a:t>
            </a:r>
            <a:r>
              <a:rPr dirty="0" sz="1800" spc="-3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3</a:t>
            </a:r>
            <a:r>
              <a:rPr dirty="0" sz="1800" spc="-3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 spc="-10">
                <a:solidFill>
                  <a:srgbClr val="0B0C0F"/>
                </a:solidFill>
                <a:latin typeface="Golos Text"/>
                <a:cs typeface="Golos Text"/>
              </a:rPr>
              <a:t>years</a:t>
            </a:r>
            <a:endParaRPr sz="1800">
              <a:latin typeface="Golos Text"/>
              <a:cs typeface="Golos Text"/>
            </a:endParaRPr>
          </a:p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Retención</a:t>
            </a:r>
            <a:r>
              <a:rPr dirty="0" sz="1650" spc="-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DQF:</a:t>
            </a:r>
            <a:r>
              <a:rPr dirty="0" sz="1650" spc="-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duración</a:t>
            </a:r>
            <a:r>
              <a:rPr dirty="0" sz="1650" spc="-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del empleo</a:t>
            </a:r>
            <a:r>
              <a:rPr dirty="0" sz="1650" spc="-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+</a:t>
            </a:r>
            <a:r>
              <a:rPr dirty="0" sz="1650" spc="-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3 </a:t>
            </a:r>
            <a:r>
              <a:rPr dirty="0" sz="1650" spc="-20">
                <a:solidFill>
                  <a:srgbClr val="5B616E"/>
                </a:solidFill>
                <a:latin typeface="Golos Text"/>
                <a:cs typeface="Golos Text"/>
              </a:rPr>
              <a:t>años</a:t>
            </a:r>
            <a:endParaRPr sz="1650">
              <a:latin typeface="Golos Text"/>
              <a:cs typeface="Golos Text"/>
            </a:endParaRPr>
          </a:p>
        </p:txBody>
      </p:sp>
      <p:sp>
        <p:nvSpPr>
          <p:cNvPr id="18" name="object 18" descr=""/>
          <p:cNvSpPr/>
          <p:nvPr/>
        </p:nvSpPr>
        <p:spPr>
          <a:xfrm>
            <a:off x="2446596" y="5057424"/>
            <a:ext cx="6604634" cy="1694180"/>
          </a:xfrm>
          <a:custGeom>
            <a:avLst/>
            <a:gdLst/>
            <a:ahLst/>
            <a:cxnLst/>
            <a:rect l="l" t="t" r="r" b="b"/>
            <a:pathLst>
              <a:path w="6604634" h="1694179">
                <a:moveTo>
                  <a:pt x="0" y="1557718"/>
                </a:moveTo>
                <a:lnTo>
                  <a:pt x="0" y="136385"/>
                </a:lnTo>
                <a:lnTo>
                  <a:pt x="175" y="129712"/>
                </a:lnTo>
                <a:lnTo>
                  <a:pt x="7911" y="90409"/>
                </a:lnTo>
                <a:lnTo>
                  <a:pt x="26836" y="55059"/>
                </a:lnTo>
                <a:lnTo>
                  <a:pt x="55070" y="26829"/>
                </a:lnTo>
                <a:lnTo>
                  <a:pt x="90416" y="7911"/>
                </a:lnTo>
                <a:lnTo>
                  <a:pt x="129712" y="175"/>
                </a:lnTo>
                <a:lnTo>
                  <a:pt x="136385" y="0"/>
                </a:lnTo>
                <a:lnTo>
                  <a:pt x="6467792" y="0"/>
                </a:lnTo>
                <a:lnTo>
                  <a:pt x="6507416" y="5829"/>
                </a:lnTo>
                <a:lnTo>
                  <a:pt x="6543636" y="22961"/>
                </a:lnTo>
                <a:lnTo>
                  <a:pt x="6573250" y="49793"/>
                </a:lnTo>
                <a:lnTo>
                  <a:pt x="6593890" y="84226"/>
                </a:lnTo>
                <a:lnTo>
                  <a:pt x="6603492" y="123016"/>
                </a:lnTo>
                <a:lnTo>
                  <a:pt x="6604177" y="136385"/>
                </a:lnTo>
                <a:lnTo>
                  <a:pt x="6604177" y="1557718"/>
                </a:lnTo>
                <a:lnTo>
                  <a:pt x="6598348" y="1597352"/>
                </a:lnTo>
                <a:lnTo>
                  <a:pt x="6581203" y="1633575"/>
                </a:lnTo>
                <a:lnTo>
                  <a:pt x="6554376" y="1663184"/>
                </a:lnTo>
                <a:lnTo>
                  <a:pt x="6519951" y="1683816"/>
                </a:lnTo>
                <a:lnTo>
                  <a:pt x="6481160" y="1693418"/>
                </a:lnTo>
                <a:lnTo>
                  <a:pt x="6467792" y="1694103"/>
                </a:lnTo>
                <a:lnTo>
                  <a:pt x="136385" y="1694103"/>
                </a:lnTo>
                <a:lnTo>
                  <a:pt x="96761" y="1688274"/>
                </a:lnTo>
                <a:lnTo>
                  <a:pt x="60540" y="1671142"/>
                </a:lnTo>
                <a:lnTo>
                  <a:pt x="30926" y="1644310"/>
                </a:lnTo>
                <a:lnTo>
                  <a:pt x="10287" y="1609877"/>
                </a:lnTo>
                <a:lnTo>
                  <a:pt x="685" y="1571086"/>
                </a:lnTo>
                <a:lnTo>
                  <a:pt x="0" y="1557718"/>
                </a:lnTo>
                <a:close/>
              </a:path>
            </a:pathLst>
          </a:custGeom>
          <a:ln w="14350">
            <a:solidFill>
              <a:srgbClr val="E6E8E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/>
          <p:nvPr/>
        </p:nvSpPr>
        <p:spPr>
          <a:xfrm>
            <a:off x="2602727" y="5316389"/>
            <a:ext cx="407034" cy="407034"/>
          </a:xfrm>
          <a:custGeom>
            <a:avLst/>
            <a:gdLst/>
            <a:ahLst/>
            <a:cxnLst/>
            <a:rect l="l" t="t" r="r" b="b"/>
            <a:pathLst>
              <a:path w="407035" h="407035">
                <a:moveTo>
                  <a:pt x="0" y="406781"/>
                </a:moveTo>
                <a:lnTo>
                  <a:pt x="406781" y="406781"/>
                </a:lnTo>
                <a:lnTo>
                  <a:pt x="406781" y="0"/>
                </a:lnTo>
                <a:lnTo>
                  <a:pt x="0" y="0"/>
                </a:lnTo>
                <a:lnTo>
                  <a:pt x="0" y="406781"/>
                </a:lnTo>
                <a:close/>
              </a:path>
            </a:pathLst>
          </a:custGeom>
          <a:ln w="239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 txBox="1"/>
          <p:nvPr/>
        </p:nvSpPr>
        <p:spPr>
          <a:xfrm>
            <a:off x="3098285" y="5136005"/>
            <a:ext cx="3907154" cy="723265"/>
          </a:xfrm>
          <a:prstGeom prst="rect">
            <a:avLst/>
          </a:prstGeom>
        </p:spPr>
        <p:txBody>
          <a:bodyPr wrap="square" lIns="0" tIns="1009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RODS/ELD</a:t>
            </a:r>
            <a:r>
              <a:rPr dirty="0" sz="1800" spc="-2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kept</a:t>
            </a:r>
            <a:r>
              <a:rPr dirty="0" sz="1800" spc="-2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for</a:t>
            </a:r>
            <a:r>
              <a:rPr dirty="0" sz="1800" spc="-2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≥</a:t>
            </a:r>
            <a:r>
              <a:rPr dirty="0" sz="1800" spc="-2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6</a:t>
            </a:r>
            <a:r>
              <a:rPr dirty="0" sz="1800" spc="-2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 spc="-10">
                <a:solidFill>
                  <a:srgbClr val="0B0C0F"/>
                </a:solidFill>
                <a:latin typeface="Golos Text"/>
                <a:cs typeface="Golos Text"/>
              </a:rPr>
              <a:t>months</a:t>
            </a:r>
            <a:endParaRPr sz="1800">
              <a:latin typeface="Golos Text"/>
              <a:cs typeface="Golos Text"/>
            </a:endParaRPr>
          </a:p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RODS/ELD conservados</a:t>
            </a:r>
            <a:r>
              <a:rPr dirty="0" sz="1650" spc="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por</a:t>
            </a:r>
            <a:r>
              <a:rPr dirty="0" sz="1650" spc="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≥</a:t>
            </a:r>
            <a:r>
              <a:rPr dirty="0" sz="1650" spc="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6</a:t>
            </a:r>
            <a:r>
              <a:rPr dirty="0" sz="1650" spc="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 spc="-10">
                <a:solidFill>
                  <a:srgbClr val="5B616E"/>
                </a:solidFill>
                <a:latin typeface="Golos Text"/>
                <a:cs typeface="Golos Text"/>
              </a:rPr>
              <a:t>meses</a:t>
            </a:r>
            <a:endParaRPr sz="1650">
              <a:latin typeface="Golos Text"/>
              <a:cs typeface="Golos Text"/>
            </a:endParaRPr>
          </a:p>
        </p:txBody>
      </p:sp>
      <p:grpSp>
        <p:nvGrpSpPr>
          <p:cNvPr id="21" name="object 21" descr=""/>
          <p:cNvGrpSpPr/>
          <p:nvPr/>
        </p:nvGrpSpPr>
        <p:grpSpPr>
          <a:xfrm>
            <a:off x="9230242" y="5050249"/>
            <a:ext cx="6618605" cy="1708785"/>
            <a:chOff x="9230242" y="5050249"/>
            <a:chExt cx="6618605" cy="1708785"/>
          </a:xfrm>
        </p:grpSpPr>
        <p:sp>
          <p:nvSpPr>
            <p:cNvPr id="22" name="object 22" descr=""/>
            <p:cNvSpPr/>
            <p:nvPr/>
          </p:nvSpPr>
          <p:spPr>
            <a:xfrm>
              <a:off x="9237417" y="5057424"/>
              <a:ext cx="6604634" cy="1694180"/>
            </a:xfrm>
            <a:custGeom>
              <a:avLst/>
              <a:gdLst/>
              <a:ahLst/>
              <a:cxnLst/>
              <a:rect l="l" t="t" r="r" b="b"/>
              <a:pathLst>
                <a:path w="6604634" h="1694179">
                  <a:moveTo>
                    <a:pt x="0" y="1557718"/>
                  </a:moveTo>
                  <a:lnTo>
                    <a:pt x="0" y="136385"/>
                  </a:lnTo>
                  <a:lnTo>
                    <a:pt x="175" y="129712"/>
                  </a:lnTo>
                  <a:lnTo>
                    <a:pt x="7911" y="90409"/>
                  </a:lnTo>
                  <a:lnTo>
                    <a:pt x="26836" y="55059"/>
                  </a:lnTo>
                  <a:lnTo>
                    <a:pt x="55070" y="26829"/>
                  </a:lnTo>
                  <a:lnTo>
                    <a:pt x="90416" y="7911"/>
                  </a:lnTo>
                  <a:lnTo>
                    <a:pt x="129712" y="175"/>
                  </a:lnTo>
                  <a:lnTo>
                    <a:pt x="136385" y="0"/>
                  </a:lnTo>
                  <a:lnTo>
                    <a:pt x="6467792" y="0"/>
                  </a:lnTo>
                  <a:lnTo>
                    <a:pt x="6507421" y="5829"/>
                  </a:lnTo>
                  <a:lnTo>
                    <a:pt x="6543636" y="22961"/>
                  </a:lnTo>
                  <a:lnTo>
                    <a:pt x="6573250" y="49793"/>
                  </a:lnTo>
                  <a:lnTo>
                    <a:pt x="6593890" y="84226"/>
                  </a:lnTo>
                  <a:lnTo>
                    <a:pt x="6603492" y="123016"/>
                  </a:lnTo>
                  <a:lnTo>
                    <a:pt x="6604177" y="136385"/>
                  </a:lnTo>
                  <a:lnTo>
                    <a:pt x="6604177" y="1557718"/>
                  </a:lnTo>
                  <a:lnTo>
                    <a:pt x="6598348" y="1597347"/>
                  </a:lnTo>
                  <a:lnTo>
                    <a:pt x="6581203" y="1633575"/>
                  </a:lnTo>
                  <a:lnTo>
                    <a:pt x="6554376" y="1663184"/>
                  </a:lnTo>
                  <a:lnTo>
                    <a:pt x="6519951" y="1683816"/>
                  </a:lnTo>
                  <a:lnTo>
                    <a:pt x="6481160" y="1693418"/>
                  </a:lnTo>
                  <a:lnTo>
                    <a:pt x="6467792" y="1694103"/>
                  </a:lnTo>
                  <a:lnTo>
                    <a:pt x="136385" y="1694103"/>
                  </a:lnTo>
                  <a:lnTo>
                    <a:pt x="96761" y="1688274"/>
                  </a:lnTo>
                  <a:lnTo>
                    <a:pt x="60540" y="1671142"/>
                  </a:lnTo>
                  <a:lnTo>
                    <a:pt x="30926" y="1644310"/>
                  </a:lnTo>
                  <a:lnTo>
                    <a:pt x="10287" y="1609877"/>
                  </a:lnTo>
                  <a:lnTo>
                    <a:pt x="685" y="1571086"/>
                  </a:lnTo>
                  <a:lnTo>
                    <a:pt x="0" y="1557718"/>
                  </a:lnTo>
                  <a:close/>
                </a:path>
              </a:pathLst>
            </a:custGeom>
            <a:ln w="14350">
              <a:solidFill>
                <a:srgbClr val="E6E8E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9237417" y="5057411"/>
              <a:ext cx="6604634" cy="1694180"/>
            </a:xfrm>
            <a:custGeom>
              <a:avLst/>
              <a:gdLst/>
              <a:ahLst/>
              <a:cxnLst/>
              <a:rect l="l" t="t" r="r" b="b"/>
              <a:pathLst>
                <a:path w="6604634" h="1694179">
                  <a:moveTo>
                    <a:pt x="6467792" y="0"/>
                  </a:moveTo>
                  <a:lnTo>
                    <a:pt x="136385" y="0"/>
                  </a:lnTo>
                  <a:lnTo>
                    <a:pt x="129712" y="177"/>
                  </a:lnTo>
                  <a:lnTo>
                    <a:pt x="90416" y="7924"/>
                  </a:lnTo>
                  <a:lnTo>
                    <a:pt x="55070" y="26842"/>
                  </a:lnTo>
                  <a:lnTo>
                    <a:pt x="26836" y="55072"/>
                  </a:lnTo>
                  <a:lnTo>
                    <a:pt x="7911" y="90422"/>
                  </a:lnTo>
                  <a:lnTo>
                    <a:pt x="175" y="129725"/>
                  </a:lnTo>
                  <a:lnTo>
                    <a:pt x="0" y="136398"/>
                  </a:lnTo>
                  <a:lnTo>
                    <a:pt x="0" y="1557731"/>
                  </a:lnTo>
                  <a:lnTo>
                    <a:pt x="5829" y="1597359"/>
                  </a:lnTo>
                  <a:lnTo>
                    <a:pt x="22974" y="1633588"/>
                  </a:lnTo>
                  <a:lnTo>
                    <a:pt x="49799" y="1663196"/>
                  </a:lnTo>
                  <a:lnTo>
                    <a:pt x="84226" y="1683829"/>
                  </a:lnTo>
                  <a:lnTo>
                    <a:pt x="123016" y="1693430"/>
                  </a:lnTo>
                  <a:lnTo>
                    <a:pt x="136385" y="1694116"/>
                  </a:lnTo>
                  <a:lnTo>
                    <a:pt x="6467792" y="1694116"/>
                  </a:lnTo>
                  <a:lnTo>
                    <a:pt x="6507416" y="1688287"/>
                  </a:lnTo>
                  <a:lnTo>
                    <a:pt x="6543636" y="1671154"/>
                  </a:lnTo>
                  <a:lnTo>
                    <a:pt x="6573251" y="1644322"/>
                  </a:lnTo>
                  <a:lnTo>
                    <a:pt x="6593890" y="1609890"/>
                  </a:lnTo>
                  <a:lnTo>
                    <a:pt x="6603492" y="1571099"/>
                  </a:lnTo>
                  <a:lnTo>
                    <a:pt x="6604177" y="1557731"/>
                  </a:lnTo>
                  <a:lnTo>
                    <a:pt x="6604177" y="136398"/>
                  </a:lnTo>
                  <a:lnTo>
                    <a:pt x="6598348" y="96764"/>
                  </a:lnTo>
                  <a:lnTo>
                    <a:pt x="6581203" y="60540"/>
                  </a:lnTo>
                  <a:lnTo>
                    <a:pt x="6554377" y="30932"/>
                  </a:lnTo>
                  <a:lnTo>
                    <a:pt x="6519951" y="10299"/>
                  </a:lnTo>
                  <a:lnTo>
                    <a:pt x="6481160" y="692"/>
                  </a:lnTo>
                  <a:lnTo>
                    <a:pt x="64677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4" name="object 24" descr=""/>
          <p:cNvGrpSpPr/>
          <p:nvPr/>
        </p:nvGrpSpPr>
        <p:grpSpPr>
          <a:xfrm>
            <a:off x="9343301" y="5294688"/>
            <a:ext cx="431165" cy="431165"/>
            <a:chOff x="9343301" y="5294688"/>
            <a:chExt cx="431165" cy="431165"/>
          </a:xfrm>
        </p:grpSpPr>
        <p:sp>
          <p:nvSpPr>
            <p:cNvPr id="25" name="object 25" descr=""/>
            <p:cNvSpPr/>
            <p:nvPr/>
          </p:nvSpPr>
          <p:spPr>
            <a:xfrm>
              <a:off x="9343301" y="5294693"/>
              <a:ext cx="431165" cy="431165"/>
            </a:xfrm>
            <a:custGeom>
              <a:avLst/>
              <a:gdLst/>
              <a:ahLst/>
              <a:cxnLst/>
              <a:rect l="l" t="t" r="r" b="b"/>
              <a:pathLst>
                <a:path w="431165" h="431164">
                  <a:moveTo>
                    <a:pt x="430707" y="0"/>
                  </a:moveTo>
                  <a:lnTo>
                    <a:pt x="0" y="0"/>
                  </a:lnTo>
                  <a:lnTo>
                    <a:pt x="0" y="430707"/>
                  </a:lnTo>
                  <a:lnTo>
                    <a:pt x="430707" y="430707"/>
                  </a:lnTo>
                  <a:lnTo>
                    <a:pt x="4307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9355265" y="5306651"/>
              <a:ext cx="407034" cy="407034"/>
            </a:xfrm>
            <a:custGeom>
              <a:avLst/>
              <a:gdLst/>
              <a:ahLst/>
              <a:cxnLst/>
              <a:rect l="l" t="t" r="r" b="b"/>
              <a:pathLst>
                <a:path w="407034" h="407035">
                  <a:moveTo>
                    <a:pt x="0" y="406781"/>
                  </a:moveTo>
                  <a:lnTo>
                    <a:pt x="406781" y="406781"/>
                  </a:lnTo>
                  <a:lnTo>
                    <a:pt x="406781" y="0"/>
                  </a:lnTo>
                  <a:lnTo>
                    <a:pt x="0" y="0"/>
                  </a:lnTo>
                  <a:lnTo>
                    <a:pt x="0" y="406781"/>
                  </a:lnTo>
                  <a:close/>
                </a:path>
              </a:pathLst>
            </a:custGeom>
            <a:ln w="239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7" name="object 27" descr=""/>
          <p:cNvSpPr txBox="1"/>
          <p:nvPr/>
        </p:nvSpPr>
        <p:spPr>
          <a:xfrm>
            <a:off x="9822770" y="5177639"/>
            <a:ext cx="5726430" cy="128397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68580" marR="5080">
              <a:lnSpc>
                <a:spcPct val="117200"/>
              </a:lnSpc>
              <a:spcBef>
                <a:spcPts val="95"/>
              </a:spcBef>
            </a:pPr>
            <a:r>
              <a:rPr dirty="0" sz="1800" spc="-10">
                <a:solidFill>
                  <a:srgbClr val="0B0C0F"/>
                </a:solidFill>
                <a:latin typeface="Golos Text"/>
                <a:cs typeface="Golos Text"/>
              </a:rPr>
              <a:t>Vehicle</a:t>
            </a:r>
            <a:r>
              <a:rPr dirty="0" sz="1800" spc="-4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inspection/repair/maintenance:</a:t>
            </a:r>
            <a:r>
              <a:rPr dirty="0" sz="1800" spc="-4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12</a:t>
            </a:r>
            <a:r>
              <a:rPr dirty="0" sz="1800" spc="-4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 spc="-10">
                <a:solidFill>
                  <a:srgbClr val="0B0C0F"/>
                </a:solidFill>
                <a:latin typeface="Golos Text"/>
                <a:cs typeface="Golos Text"/>
              </a:rPr>
              <a:t>months;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6</a:t>
            </a:r>
            <a:r>
              <a:rPr dirty="0" sz="1800" spc="-4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months</a:t>
            </a:r>
            <a:r>
              <a:rPr dirty="0" sz="1800" spc="-3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after</a:t>
            </a:r>
            <a:r>
              <a:rPr dirty="0" sz="1800" spc="-3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vehicle</a:t>
            </a:r>
            <a:r>
              <a:rPr dirty="0" sz="1800" spc="-3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leaves</a:t>
            </a:r>
            <a:r>
              <a:rPr dirty="0" sz="1800" spc="-3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 spc="-10">
                <a:solidFill>
                  <a:srgbClr val="0B0C0F"/>
                </a:solidFill>
                <a:latin typeface="Golos Text"/>
                <a:cs typeface="Golos Text"/>
              </a:rPr>
              <a:t>control</a:t>
            </a:r>
            <a:endParaRPr sz="1800">
              <a:latin typeface="Golos Text"/>
              <a:cs typeface="Golos Text"/>
            </a:endParaRPr>
          </a:p>
          <a:p>
            <a:pPr marL="12700" marR="513715">
              <a:lnSpc>
                <a:spcPct val="109300"/>
              </a:lnSpc>
              <a:spcBef>
                <a:spcPts val="515"/>
              </a:spcBef>
            </a:pP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Inspección/mantenimiento:</a:t>
            </a:r>
            <a:r>
              <a:rPr dirty="0" sz="1650" spc="-10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12</a:t>
            </a:r>
            <a:r>
              <a:rPr dirty="0" sz="1650" spc="-10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meses;</a:t>
            </a:r>
            <a:r>
              <a:rPr dirty="0" sz="1650" spc="-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6</a:t>
            </a:r>
            <a:r>
              <a:rPr dirty="0" sz="1650" spc="-10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meses</a:t>
            </a:r>
            <a:r>
              <a:rPr dirty="0" sz="1650" spc="-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 spc="-20">
                <a:solidFill>
                  <a:srgbClr val="5B616E"/>
                </a:solidFill>
                <a:latin typeface="Golos Text"/>
                <a:cs typeface="Golos Text"/>
              </a:rPr>
              <a:t>tras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salir</a:t>
            </a:r>
            <a:r>
              <a:rPr dirty="0" sz="1650" spc="1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del</a:t>
            </a:r>
            <a:r>
              <a:rPr dirty="0" sz="1650" spc="1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 spc="-10">
                <a:solidFill>
                  <a:srgbClr val="5B616E"/>
                </a:solidFill>
                <a:latin typeface="Golos Text"/>
                <a:cs typeface="Golos Text"/>
              </a:rPr>
              <a:t>control</a:t>
            </a:r>
            <a:endParaRPr sz="1650">
              <a:latin typeface="Golos Text"/>
              <a:cs typeface="Golos Text"/>
            </a:endParaRPr>
          </a:p>
        </p:txBody>
      </p:sp>
      <p:grpSp>
        <p:nvGrpSpPr>
          <p:cNvPr id="28" name="object 28" descr=""/>
          <p:cNvGrpSpPr/>
          <p:nvPr/>
        </p:nvGrpSpPr>
        <p:grpSpPr>
          <a:xfrm>
            <a:off x="2439421" y="6844854"/>
            <a:ext cx="6618605" cy="1350010"/>
            <a:chOff x="2439421" y="6844854"/>
            <a:chExt cx="6618605" cy="1350010"/>
          </a:xfrm>
        </p:grpSpPr>
        <p:sp>
          <p:nvSpPr>
            <p:cNvPr id="29" name="object 29" descr=""/>
            <p:cNvSpPr/>
            <p:nvPr/>
          </p:nvSpPr>
          <p:spPr>
            <a:xfrm>
              <a:off x="2446596" y="6852029"/>
              <a:ext cx="6604634" cy="1335405"/>
            </a:xfrm>
            <a:custGeom>
              <a:avLst/>
              <a:gdLst/>
              <a:ahLst/>
              <a:cxnLst/>
              <a:rect l="l" t="t" r="r" b="b"/>
              <a:pathLst>
                <a:path w="6604634" h="1335404">
                  <a:moveTo>
                    <a:pt x="0" y="1198803"/>
                  </a:moveTo>
                  <a:lnTo>
                    <a:pt x="0" y="136398"/>
                  </a:lnTo>
                  <a:lnTo>
                    <a:pt x="175" y="129717"/>
                  </a:lnTo>
                  <a:lnTo>
                    <a:pt x="7911" y="90416"/>
                  </a:lnTo>
                  <a:lnTo>
                    <a:pt x="26836" y="55070"/>
                  </a:lnTo>
                  <a:lnTo>
                    <a:pt x="55070" y="26842"/>
                  </a:lnTo>
                  <a:lnTo>
                    <a:pt x="90416" y="7917"/>
                  </a:lnTo>
                  <a:lnTo>
                    <a:pt x="129712" y="175"/>
                  </a:lnTo>
                  <a:lnTo>
                    <a:pt x="136385" y="0"/>
                  </a:lnTo>
                  <a:lnTo>
                    <a:pt x="6467792" y="0"/>
                  </a:lnTo>
                  <a:lnTo>
                    <a:pt x="6507416" y="5834"/>
                  </a:lnTo>
                  <a:lnTo>
                    <a:pt x="6543636" y="22974"/>
                  </a:lnTo>
                  <a:lnTo>
                    <a:pt x="6573250" y="49801"/>
                  </a:lnTo>
                  <a:lnTo>
                    <a:pt x="6593890" y="84226"/>
                  </a:lnTo>
                  <a:lnTo>
                    <a:pt x="6603492" y="123018"/>
                  </a:lnTo>
                  <a:lnTo>
                    <a:pt x="6604177" y="136398"/>
                  </a:lnTo>
                  <a:lnTo>
                    <a:pt x="6604177" y="1198803"/>
                  </a:lnTo>
                  <a:lnTo>
                    <a:pt x="6598348" y="1238432"/>
                  </a:lnTo>
                  <a:lnTo>
                    <a:pt x="6581203" y="1274660"/>
                  </a:lnTo>
                  <a:lnTo>
                    <a:pt x="6554376" y="1304269"/>
                  </a:lnTo>
                  <a:lnTo>
                    <a:pt x="6519951" y="1324902"/>
                  </a:lnTo>
                  <a:lnTo>
                    <a:pt x="6481160" y="1334503"/>
                  </a:lnTo>
                  <a:lnTo>
                    <a:pt x="6467792" y="1335189"/>
                  </a:lnTo>
                  <a:lnTo>
                    <a:pt x="136385" y="1335189"/>
                  </a:lnTo>
                  <a:lnTo>
                    <a:pt x="96761" y="1329359"/>
                  </a:lnTo>
                  <a:lnTo>
                    <a:pt x="60540" y="1312227"/>
                  </a:lnTo>
                  <a:lnTo>
                    <a:pt x="30926" y="1285395"/>
                  </a:lnTo>
                  <a:lnTo>
                    <a:pt x="10287" y="1250962"/>
                  </a:lnTo>
                  <a:lnTo>
                    <a:pt x="685" y="1212081"/>
                  </a:lnTo>
                  <a:lnTo>
                    <a:pt x="0" y="1198803"/>
                  </a:lnTo>
                  <a:close/>
                </a:path>
              </a:pathLst>
            </a:custGeom>
            <a:ln w="14350">
              <a:solidFill>
                <a:srgbClr val="E6E8E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2446596" y="6852031"/>
              <a:ext cx="6604634" cy="1335405"/>
            </a:xfrm>
            <a:custGeom>
              <a:avLst/>
              <a:gdLst/>
              <a:ahLst/>
              <a:cxnLst/>
              <a:rect l="l" t="t" r="r" b="b"/>
              <a:pathLst>
                <a:path w="6604634" h="1335404">
                  <a:moveTo>
                    <a:pt x="6467792" y="0"/>
                  </a:moveTo>
                  <a:lnTo>
                    <a:pt x="136385" y="0"/>
                  </a:lnTo>
                  <a:lnTo>
                    <a:pt x="129712" y="175"/>
                  </a:lnTo>
                  <a:lnTo>
                    <a:pt x="90416" y="7917"/>
                  </a:lnTo>
                  <a:lnTo>
                    <a:pt x="55070" y="26842"/>
                  </a:lnTo>
                  <a:lnTo>
                    <a:pt x="26836" y="55070"/>
                  </a:lnTo>
                  <a:lnTo>
                    <a:pt x="7911" y="90416"/>
                  </a:lnTo>
                  <a:lnTo>
                    <a:pt x="175" y="129717"/>
                  </a:lnTo>
                  <a:lnTo>
                    <a:pt x="0" y="136398"/>
                  </a:lnTo>
                  <a:lnTo>
                    <a:pt x="0" y="1198803"/>
                  </a:lnTo>
                  <a:lnTo>
                    <a:pt x="5829" y="1238432"/>
                  </a:lnTo>
                  <a:lnTo>
                    <a:pt x="22974" y="1274660"/>
                  </a:lnTo>
                  <a:lnTo>
                    <a:pt x="49799" y="1304269"/>
                  </a:lnTo>
                  <a:lnTo>
                    <a:pt x="84226" y="1324902"/>
                  </a:lnTo>
                  <a:lnTo>
                    <a:pt x="123016" y="1334503"/>
                  </a:lnTo>
                  <a:lnTo>
                    <a:pt x="136385" y="1335189"/>
                  </a:lnTo>
                  <a:lnTo>
                    <a:pt x="6467792" y="1335189"/>
                  </a:lnTo>
                  <a:lnTo>
                    <a:pt x="6507416" y="1329359"/>
                  </a:lnTo>
                  <a:lnTo>
                    <a:pt x="6543636" y="1312227"/>
                  </a:lnTo>
                  <a:lnTo>
                    <a:pt x="6573251" y="1285395"/>
                  </a:lnTo>
                  <a:lnTo>
                    <a:pt x="6593890" y="1250962"/>
                  </a:lnTo>
                  <a:lnTo>
                    <a:pt x="6603492" y="1212081"/>
                  </a:lnTo>
                  <a:lnTo>
                    <a:pt x="6604177" y="1198803"/>
                  </a:lnTo>
                  <a:lnTo>
                    <a:pt x="6604177" y="136398"/>
                  </a:lnTo>
                  <a:lnTo>
                    <a:pt x="6598348" y="96761"/>
                  </a:lnTo>
                  <a:lnTo>
                    <a:pt x="6581203" y="60540"/>
                  </a:lnTo>
                  <a:lnTo>
                    <a:pt x="6554377" y="30932"/>
                  </a:lnTo>
                  <a:lnTo>
                    <a:pt x="6519951" y="10287"/>
                  </a:lnTo>
                  <a:lnTo>
                    <a:pt x="6481160" y="685"/>
                  </a:lnTo>
                  <a:lnTo>
                    <a:pt x="64677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1" name="object 31" descr=""/>
          <p:cNvGrpSpPr/>
          <p:nvPr/>
        </p:nvGrpSpPr>
        <p:grpSpPr>
          <a:xfrm>
            <a:off x="2584183" y="7098080"/>
            <a:ext cx="431165" cy="431165"/>
            <a:chOff x="2584183" y="7098080"/>
            <a:chExt cx="431165" cy="431165"/>
          </a:xfrm>
        </p:grpSpPr>
        <p:sp>
          <p:nvSpPr>
            <p:cNvPr id="32" name="object 32" descr=""/>
            <p:cNvSpPr/>
            <p:nvPr/>
          </p:nvSpPr>
          <p:spPr>
            <a:xfrm>
              <a:off x="2584183" y="7098080"/>
              <a:ext cx="431165" cy="431165"/>
            </a:xfrm>
            <a:custGeom>
              <a:avLst/>
              <a:gdLst/>
              <a:ahLst/>
              <a:cxnLst/>
              <a:rect l="l" t="t" r="r" b="b"/>
              <a:pathLst>
                <a:path w="431164" h="431165">
                  <a:moveTo>
                    <a:pt x="430707" y="0"/>
                  </a:moveTo>
                  <a:lnTo>
                    <a:pt x="0" y="0"/>
                  </a:lnTo>
                  <a:lnTo>
                    <a:pt x="0" y="430707"/>
                  </a:lnTo>
                  <a:lnTo>
                    <a:pt x="430707" y="430707"/>
                  </a:lnTo>
                  <a:lnTo>
                    <a:pt x="4307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2596148" y="7110046"/>
              <a:ext cx="407034" cy="407034"/>
            </a:xfrm>
            <a:custGeom>
              <a:avLst/>
              <a:gdLst/>
              <a:ahLst/>
              <a:cxnLst/>
              <a:rect l="l" t="t" r="r" b="b"/>
              <a:pathLst>
                <a:path w="407035" h="407034">
                  <a:moveTo>
                    <a:pt x="0" y="406781"/>
                  </a:moveTo>
                  <a:lnTo>
                    <a:pt x="406781" y="406781"/>
                  </a:lnTo>
                  <a:lnTo>
                    <a:pt x="406781" y="0"/>
                  </a:lnTo>
                  <a:lnTo>
                    <a:pt x="0" y="0"/>
                  </a:lnTo>
                  <a:lnTo>
                    <a:pt x="0" y="406781"/>
                  </a:lnTo>
                  <a:close/>
                </a:path>
              </a:pathLst>
            </a:custGeom>
            <a:ln w="239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4" name="object 34" descr=""/>
          <p:cNvSpPr txBox="1"/>
          <p:nvPr/>
        </p:nvSpPr>
        <p:spPr>
          <a:xfrm>
            <a:off x="3112731" y="6972251"/>
            <a:ext cx="5794375" cy="97599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2860" marR="1245235">
              <a:lnSpc>
                <a:spcPct val="117200"/>
              </a:lnSpc>
              <a:spcBef>
                <a:spcPts val="95"/>
              </a:spcBef>
            </a:pP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Drug</a:t>
            </a:r>
            <a:r>
              <a:rPr dirty="0" sz="1800" spc="-1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&amp;</a:t>
            </a:r>
            <a:r>
              <a:rPr dirty="0" sz="1800" spc="-1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alcohol</a:t>
            </a:r>
            <a:r>
              <a:rPr dirty="0" sz="1800" spc="-1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testing</a:t>
            </a:r>
            <a:r>
              <a:rPr dirty="0" sz="1800" spc="-1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records:</a:t>
            </a:r>
            <a:r>
              <a:rPr dirty="0" sz="1800" spc="-1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2–5</a:t>
            </a:r>
            <a:r>
              <a:rPr dirty="0" sz="1800" spc="-10">
                <a:solidFill>
                  <a:srgbClr val="0B0C0F"/>
                </a:solidFill>
                <a:latin typeface="Golos Text"/>
                <a:cs typeface="Golos Text"/>
              </a:rPr>
              <a:t> years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(positives/refusals:</a:t>
            </a:r>
            <a:r>
              <a:rPr dirty="0" sz="1800" spc="-5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5</a:t>
            </a:r>
            <a:r>
              <a:rPr dirty="0" sz="1800" spc="-5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 spc="-10">
                <a:solidFill>
                  <a:srgbClr val="0B0C0F"/>
                </a:solidFill>
                <a:latin typeface="Golos Text"/>
                <a:cs typeface="Golos Text"/>
              </a:rPr>
              <a:t>years)</a:t>
            </a:r>
            <a:endParaRPr sz="1800">
              <a:latin typeface="Golos Text"/>
              <a:cs typeface="Golos Text"/>
            </a:endParaRPr>
          </a:p>
          <a:p>
            <a:pPr marL="12700">
              <a:lnSpc>
                <a:spcPct val="100000"/>
              </a:lnSpc>
              <a:spcBef>
                <a:spcPts val="440"/>
              </a:spcBef>
            </a:pP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Registros</a:t>
            </a:r>
            <a:r>
              <a:rPr dirty="0" sz="1650" spc="-10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de</a:t>
            </a:r>
            <a:r>
              <a:rPr dirty="0" sz="1650" spc="-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D&amp;A:</a:t>
            </a:r>
            <a:r>
              <a:rPr dirty="0" sz="1650" spc="-10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2–5</a:t>
            </a:r>
            <a:r>
              <a:rPr dirty="0" sz="1650" spc="-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años</a:t>
            </a:r>
            <a:r>
              <a:rPr dirty="0" sz="1650" spc="-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(positivos/negativas:</a:t>
            </a:r>
            <a:r>
              <a:rPr dirty="0" sz="1650" spc="-10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5</a:t>
            </a:r>
            <a:r>
              <a:rPr dirty="0" sz="1650" spc="-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 spc="-10">
                <a:solidFill>
                  <a:srgbClr val="5B616E"/>
                </a:solidFill>
                <a:latin typeface="Golos Text"/>
                <a:cs typeface="Golos Text"/>
              </a:rPr>
              <a:t>años)</a:t>
            </a:r>
            <a:endParaRPr sz="1650">
              <a:latin typeface="Golos Text"/>
              <a:cs typeface="Golos Text"/>
            </a:endParaRPr>
          </a:p>
        </p:txBody>
      </p:sp>
      <p:sp>
        <p:nvSpPr>
          <p:cNvPr id="35" name="object 35" descr=""/>
          <p:cNvSpPr/>
          <p:nvPr/>
        </p:nvSpPr>
        <p:spPr>
          <a:xfrm>
            <a:off x="9237417" y="6852029"/>
            <a:ext cx="6604634" cy="1335405"/>
          </a:xfrm>
          <a:custGeom>
            <a:avLst/>
            <a:gdLst/>
            <a:ahLst/>
            <a:cxnLst/>
            <a:rect l="l" t="t" r="r" b="b"/>
            <a:pathLst>
              <a:path w="6604634" h="1335404">
                <a:moveTo>
                  <a:pt x="0" y="1198803"/>
                </a:moveTo>
                <a:lnTo>
                  <a:pt x="0" y="136398"/>
                </a:lnTo>
                <a:lnTo>
                  <a:pt x="175" y="129717"/>
                </a:lnTo>
                <a:lnTo>
                  <a:pt x="7911" y="90416"/>
                </a:lnTo>
                <a:lnTo>
                  <a:pt x="26836" y="55070"/>
                </a:lnTo>
                <a:lnTo>
                  <a:pt x="55070" y="26842"/>
                </a:lnTo>
                <a:lnTo>
                  <a:pt x="90416" y="7917"/>
                </a:lnTo>
                <a:lnTo>
                  <a:pt x="129712" y="175"/>
                </a:lnTo>
                <a:lnTo>
                  <a:pt x="136385" y="0"/>
                </a:lnTo>
                <a:lnTo>
                  <a:pt x="6467792" y="0"/>
                </a:lnTo>
                <a:lnTo>
                  <a:pt x="6507421" y="5834"/>
                </a:lnTo>
                <a:lnTo>
                  <a:pt x="6543636" y="22974"/>
                </a:lnTo>
                <a:lnTo>
                  <a:pt x="6573250" y="49801"/>
                </a:lnTo>
                <a:lnTo>
                  <a:pt x="6593890" y="84226"/>
                </a:lnTo>
                <a:lnTo>
                  <a:pt x="6603492" y="123018"/>
                </a:lnTo>
                <a:lnTo>
                  <a:pt x="6604177" y="136398"/>
                </a:lnTo>
                <a:lnTo>
                  <a:pt x="6604177" y="1198803"/>
                </a:lnTo>
                <a:lnTo>
                  <a:pt x="6598348" y="1238432"/>
                </a:lnTo>
                <a:lnTo>
                  <a:pt x="6581203" y="1274660"/>
                </a:lnTo>
                <a:lnTo>
                  <a:pt x="6554376" y="1304269"/>
                </a:lnTo>
                <a:lnTo>
                  <a:pt x="6519951" y="1324902"/>
                </a:lnTo>
                <a:lnTo>
                  <a:pt x="6481160" y="1334503"/>
                </a:lnTo>
                <a:lnTo>
                  <a:pt x="6467792" y="1335189"/>
                </a:lnTo>
                <a:lnTo>
                  <a:pt x="136385" y="1335189"/>
                </a:lnTo>
                <a:lnTo>
                  <a:pt x="96761" y="1329359"/>
                </a:lnTo>
                <a:lnTo>
                  <a:pt x="60540" y="1312227"/>
                </a:lnTo>
                <a:lnTo>
                  <a:pt x="30926" y="1285395"/>
                </a:lnTo>
                <a:lnTo>
                  <a:pt x="10287" y="1250962"/>
                </a:lnTo>
                <a:lnTo>
                  <a:pt x="685" y="1212081"/>
                </a:lnTo>
                <a:lnTo>
                  <a:pt x="0" y="1198803"/>
                </a:lnTo>
                <a:close/>
              </a:path>
            </a:pathLst>
          </a:custGeom>
          <a:ln w="14350">
            <a:solidFill>
              <a:srgbClr val="E6E8EC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36" name="object 36" descr=""/>
          <p:cNvGrpSpPr/>
          <p:nvPr/>
        </p:nvGrpSpPr>
        <p:grpSpPr>
          <a:xfrm>
            <a:off x="9343301" y="7097316"/>
            <a:ext cx="431165" cy="431165"/>
            <a:chOff x="9343301" y="7097316"/>
            <a:chExt cx="431165" cy="431165"/>
          </a:xfrm>
        </p:grpSpPr>
        <p:sp>
          <p:nvSpPr>
            <p:cNvPr id="37" name="object 37" descr=""/>
            <p:cNvSpPr/>
            <p:nvPr/>
          </p:nvSpPr>
          <p:spPr>
            <a:xfrm>
              <a:off x="9343301" y="7097318"/>
              <a:ext cx="431165" cy="431165"/>
            </a:xfrm>
            <a:custGeom>
              <a:avLst/>
              <a:gdLst/>
              <a:ahLst/>
              <a:cxnLst/>
              <a:rect l="l" t="t" r="r" b="b"/>
              <a:pathLst>
                <a:path w="431165" h="431165">
                  <a:moveTo>
                    <a:pt x="430707" y="0"/>
                  </a:moveTo>
                  <a:lnTo>
                    <a:pt x="0" y="0"/>
                  </a:lnTo>
                  <a:lnTo>
                    <a:pt x="0" y="430707"/>
                  </a:lnTo>
                  <a:lnTo>
                    <a:pt x="430707" y="430707"/>
                  </a:lnTo>
                  <a:lnTo>
                    <a:pt x="4307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9355265" y="7109279"/>
              <a:ext cx="407034" cy="407034"/>
            </a:xfrm>
            <a:custGeom>
              <a:avLst/>
              <a:gdLst/>
              <a:ahLst/>
              <a:cxnLst/>
              <a:rect l="l" t="t" r="r" b="b"/>
              <a:pathLst>
                <a:path w="407034" h="407034">
                  <a:moveTo>
                    <a:pt x="0" y="406781"/>
                  </a:moveTo>
                  <a:lnTo>
                    <a:pt x="406781" y="406781"/>
                  </a:lnTo>
                  <a:lnTo>
                    <a:pt x="406781" y="0"/>
                  </a:lnTo>
                  <a:lnTo>
                    <a:pt x="0" y="0"/>
                  </a:lnTo>
                  <a:lnTo>
                    <a:pt x="0" y="406781"/>
                  </a:lnTo>
                  <a:close/>
                </a:path>
              </a:pathLst>
            </a:custGeom>
            <a:ln w="239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9" name="object 39" descr=""/>
          <p:cNvSpPr txBox="1"/>
          <p:nvPr/>
        </p:nvSpPr>
        <p:spPr>
          <a:xfrm>
            <a:off x="9889106" y="6943932"/>
            <a:ext cx="4210050" cy="697230"/>
          </a:xfrm>
          <a:prstGeom prst="rect">
            <a:avLst/>
          </a:prstGeom>
        </p:spPr>
        <p:txBody>
          <a:bodyPr wrap="square" lIns="0" tIns="876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Accident</a:t>
            </a:r>
            <a:r>
              <a:rPr dirty="0" sz="1800" spc="-2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register:</a:t>
            </a:r>
            <a:r>
              <a:rPr dirty="0" sz="1800" spc="-2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maintain</a:t>
            </a:r>
            <a:r>
              <a:rPr dirty="0" sz="1800" spc="-2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for</a:t>
            </a:r>
            <a:r>
              <a:rPr dirty="0" sz="1800" spc="-2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3</a:t>
            </a:r>
            <a:r>
              <a:rPr dirty="0" sz="1800" spc="-2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 spc="-10">
                <a:solidFill>
                  <a:srgbClr val="0B0C0F"/>
                </a:solidFill>
                <a:latin typeface="Golos Text"/>
                <a:cs typeface="Golos Text"/>
              </a:rPr>
              <a:t>years</a:t>
            </a:r>
            <a:endParaRPr sz="1800">
              <a:latin typeface="Golos Text"/>
              <a:cs typeface="Golos Text"/>
            </a:endParaRPr>
          </a:p>
          <a:p>
            <a:pPr marL="12700">
              <a:lnSpc>
                <a:spcPct val="100000"/>
              </a:lnSpc>
              <a:spcBef>
                <a:spcPts val="555"/>
              </a:spcBef>
            </a:pP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Registro</a:t>
            </a:r>
            <a:r>
              <a:rPr dirty="0" sz="1650" spc="-1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de</a:t>
            </a:r>
            <a:r>
              <a:rPr dirty="0" sz="1650" spc="-10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accidentes:</a:t>
            </a:r>
            <a:r>
              <a:rPr dirty="0" sz="1650" spc="-10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3</a:t>
            </a:r>
            <a:r>
              <a:rPr dirty="0" sz="1650" spc="-10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 spc="-20">
                <a:solidFill>
                  <a:srgbClr val="5B616E"/>
                </a:solidFill>
                <a:latin typeface="Golos Text"/>
                <a:cs typeface="Golos Text"/>
              </a:rPr>
              <a:t>años</a:t>
            </a:r>
            <a:endParaRPr sz="1650">
              <a:latin typeface="Golos Text"/>
              <a:cs typeface="Golos Text"/>
            </a:endParaRPr>
          </a:p>
        </p:txBody>
      </p:sp>
      <p:sp>
        <p:nvSpPr>
          <p:cNvPr id="40" name="object 40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="1">
                <a:latin typeface="Golos Text SemiBold"/>
                <a:cs typeface="Golos Text SemiBold"/>
              </a:rPr>
              <a:t>Disclaimer:</a:t>
            </a:r>
            <a:r>
              <a:rPr dirty="0" spc="80" b="1">
                <a:latin typeface="Golos Text SemiBold"/>
                <a:cs typeface="Golos Text SemiBold"/>
              </a:rPr>
              <a:t> </a:t>
            </a:r>
            <a:r>
              <a:rPr dirty="0"/>
              <a:t>This</a:t>
            </a:r>
            <a:r>
              <a:rPr dirty="0" spc="85"/>
              <a:t> </a:t>
            </a:r>
            <a:r>
              <a:rPr dirty="0"/>
              <a:t>checklist</a:t>
            </a:r>
            <a:r>
              <a:rPr dirty="0" spc="85"/>
              <a:t> </a:t>
            </a:r>
            <a:r>
              <a:rPr dirty="0"/>
              <a:t>is</a:t>
            </a:r>
            <a:r>
              <a:rPr dirty="0" spc="80"/>
              <a:t> </a:t>
            </a:r>
            <a:r>
              <a:rPr dirty="0"/>
              <a:t>for</a:t>
            </a:r>
            <a:r>
              <a:rPr dirty="0" spc="85"/>
              <a:t> </a:t>
            </a:r>
            <a:r>
              <a:rPr dirty="0"/>
              <a:t>general</a:t>
            </a:r>
            <a:r>
              <a:rPr dirty="0" spc="85"/>
              <a:t> </a:t>
            </a:r>
            <a:r>
              <a:rPr dirty="0"/>
              <a:t>informational</a:t>
            </a:r>
            <a:r>
              <a:rPr dirty="0" spc="85"/>
              <a:t> </a:t>
            </a:r>
            <a:r>
              <a:rPr dirty="0"/>
              <a:t>purposes</a:t>
            </a:r>
            <a:r>
              <a:rPr dirty="0" spc="80"/>
              <a:t> </a:t>
            </a:r>
            <a:r>
              <a:rPr dirty="0"/>
              <a:t>only</a:t>
            </a:r>
            <a:r>
              <a:rPr dirty="0" spc="85"/>
              <a:t> </a:t>
            </a:r>
            <a:r>
              <a:rPr dirty="0"/>
              <a:t>and</a:t>
            </a:r>
            <a:r>
              <a:rPr dirty="0" spc="85"/>
              <a:t> </a:t>
            </a:r>
            <a:r>
              <a:rPr dirty="0"/>
              <a:t>does</a:t>
            </a:r>
            <a:r>
              <a:rPr dirty="0" spc="85"/>
              <a:t> </a:t>
            </a:r>
            <a:r>
              <a:rPr dirty="0"/>
              <a:t>not</a:t>
            </a:r>
            <a:r>
              <a:rPr dirty="0" spc="80"/>
              <a:t> </a:t>
            </a:r>
            <a:r>
              <a:rPr dirty="0"/>
              <a:t>constitute</a:t>
            </a:r>
            <a:r>
              <a:rPr dirty="0" spc="85"/>
              <a:t> </a:t>
            </a:r>
            <a:r>
              <a:rPr dirty="0"/>
              <a:t>legal</a:t>
            </a:r>
            <a:r>
              <a:rPr dirty="0" spc="85"/>
              <a:t> </a:t>
            </a:r>
            <a:r>
              <a:rPr dirty="0"/>
              <a:t>advice.</a:t>
            </a:r>
            <a:r>
              <a:rPr dirty="0" spc="80"/>
              <a:t> </a:t>
            </a:r>
            <a:r>
              <a:rPr dirty="0"/>
              <a:t>Verify</a:t>
            </a:r>
            <a:r>
              <a:rPr dirty="0" spc="85"/>
              <a:t> </a:t>
            </a:r>
            <a:r>
              <a:rPr dirty="0"/>
              <a:t>requirements</a:t>
            </a:r>
            <a:r>
              <a:rPr dirty="0" spc="85"/>
              <a:t> </a:t>
            </a:r>
            <a:r>
              <a:rPr dirty="0"/>
              <a:t>with</a:t>
            </a:r>
            <a:r>
              <a:rPr dirty="0" spc="85"/>
              <a:t> </a:t>
            </a:r>
            <a:r>
              <a:rPr dirty="0"/>
              <a:t>FMCSA,</a:t>
            </a:r>
            <a:r>
              <a:rPr dirty="0" spc="80"/>
              <a:t> </a:t>
            </a:r>
            <a:r>
              <a:rPr dirty="0" spc="-20"/>
              <a:t>CBP,</a:t>
            </a:r>
          </a:p>
          <a:p>
            <a:pPr marL="12700">
              <a:lnSpc>
                <a:spcPct val="100000"/>
              </a:lnSpc>
              <a:spcBef>
                <a:spcPts val="440"/>
              </a:spcBef>
            </a:pPr>
            <a:r>
              <a:rPr dirty="0"/>
              <a:t>IRS/DOL,</a:t>
            </a:r>
            <a:r>
              <a:rPr dirty="0" spc="70"/>
              <a:t> </a:t>
            </a:r>
            <a:r>
              <a:rPr dirty="0"/>
              <a:t>and</a:t>
            </a:r>
            <a:r>
              <a:rPr dirty="0" spc="70"/>
              <a:t> </a:t>
            </a:r>
            <a:r>
              <a:rPr dirty="0"/>
              <a:t>state</a:t>
            </a:r>
            <a:r>
              <a:rPr dirty="0" spc="75"/>
              <a:t> </a:t>
            </a:r>
            <a:r>
              <a:rPr dirty="0"/>
              <a:t>entities</a:t>
            </a:r>
            <a:r>
              <a:rPr dirty="0" spc="70"/>
              <a:t> </a:t>
            </a:r>
            <a:r>
              <a:rPr dirty="0"/>
              <a:t>(UCR,</a:t>
            </a:r>
            <a:r>
              <a:rPr dirty="0" spc="70"/>
              <a:t> </a:t>
            </a:r>
            <a:r>
              <a:rPr dirty="0"/>
              <a:t>IFTA,</a:t>
            </a:r>
            <a:r>
              <a:rPr dirty="0" spc="75"/>
              <a:t> </a:t>
            </a:r>
            <a:r>
              <a:rPr dirty="0" spc="-10"/>
              <a:t>IRP).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686795" y="5233527"/>
            <a:ext cx="17040225" cy="0"/>
          </a:xfrm>
          <a:custGeom>
            <a:avLst/>
            <a:gdLst/>
            <a:ahLst/>
            <a:cxnLst/>
            <a:rect l="l" t="t" r="r" b="b"/>
            <a:pathLst>
              <a:path w="17040225" h="0">
                <a:moveTo>
                  <a:pt x="0" y="0"/>
                </a:moveTo>
                <a:lnTo>
                  <a:pt x="17039808" y="0"/>
                </a:lnTo>
              </a:path>
            </a:pathLst>
          </a:custGeom>
          <a:ln w="9417">
            <a:solidFill>
              <a:srgbClr val="E8EBF1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668143" y="8868811"/>
            <a:ext cx="17040225" cy="0"/>
          </a:xfrm>
          <a:custGeom>
            <a:avLst/>
            <a:gdLst/>
            <a:ahLst/>
            <a:cxnLst/>
            <a:rect l="l" t="t" r="r" b="b"/>
            <a:pathLst>
              <a:path w="17040225" h="0">
                <a:moveTo>
                  <a:pt x="0" y="0"/>
                </a:moveTo>
                <a:lnTo>
                  <a:pt x="17039809" y="0"/>
                </a:lnTo>
              </a:path>
            </a:pathLst>
          </a:custGeom>
          <a:ln w="9418">
            <a:solidFill>
              <a:srgbClr val="E8EBF1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2528796" y="1609357"/>
            <a:ext cx="6023610" cy="3130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850" b="1">
                <a:solidFill>
                  <a:srgbClr val="0B1220"/>
                </a:solidFill>
                <a:latin typeface="Golos Text SemiBold"/>
                <a:cs typeface="Golos Text SemiBold"/>
              </a:rPr>
              <a:t>Audit</a:t>
            </a:r>
            <a:r>
              <a:rPr dirty="0" sz="1850" spc="10" b="1">
                <a:solidFill>
                  <a:srgbClr val="0B1220"/>
                </a:solidFill>
                <a:latin typeface="Golos Text SemiBold"/>
                <a:cs typeface="Golos Text SemiBold"/>
              </a:rPr>
              <a:t> </a:t>
            </a:r>
            <a:r>
              <a:rPr dirty="0" sz="1850" b="1">
                <a:solidFill>
                  <a:srgbClr val="0B1220"/>
                </a:solidFill>
                <a:latin typeface="Golos Text SemiBold"/>
                <a:cs typeface="Golos Text SemiBold"/>
              </a:rPr>
              <a:t>/</a:t>
            </a:r>
            <a:r>
              <a:rPr dirty="0" sz="1850" spc="10" b="1">
                <a:solidFill>
                  <a:srgbClr val="0B1220"/>
                </a:solidFill>
                <a:latin typeface="Golos Text SemiBold"/>
                <a:cs typeface="Golos Text SemiBold"/>
              </a:rPr>
              <a:t> </a:t>
            </a:r>
            <a:r>
              <a:rPr dirty="0" sz="1850" b="1">
                <a:solidFill>
                  <a:srgbClr val="0B1220"/>
                </a:solidFill>
                <a:latin typeface="Golos Text SemiBold"/>
                <a:cs typeface="Golos Text SemiBold"/>
              </a:rPr>
              <a:t>CR</a:t>
            </a:r>
            <a:r>
              <a:rPr dirty="0" sz="1850" spc="15" b="1">
                <a:solidFill>
                  <a:srgbClr val="0B1220"/>
                </a:solidFill>
                <a:latin typeface="Golos Text SemiBold"/>
                <a:cs typeface="Golos Text SemiBold"/>
              </a:rPr>
              <a:t> </a:t>
            </a:r>
            <a:r>
              <a:rPr dirty="0" sz="1850" b="1">
                <a:solidFill>
                  <a:srgbClr val="0B1220"/>
                </a:solidFill>
                <a:latin typeface="Golos Text SemiBold"/>
                <a:cs typeface="Golos Text SemiBold"/>
              </a:rPr>
              <a:t>Preparation</a:t>
            </a:r>
            <a:r>
              <a:rPr dirty="0" sz="1850" spc="10" b="1">
                <a:solidFill>
                  <a:srgbClr val="0B1220"/>
                </a:solidFill>
                <a:latin typeface="Golos Text SemiBold"/>
                <a:cs typeface="Golos Text SemiBold"/>
              </a:rPr>
              <a:t> </a:t>
            </a:r>
            <a:r>
              <a:rPr dirty="0" sz="1650" b="1">
                <a:solidFill>
                  <a:srgbClr val="5B616E"/>
                </a:solidFill>
                <a:latin typeface="Golos Text SemiBold"/>
                <a:cs typeface="Golos Text SemiBold"/>
              </a:rPr>
              <a:t>/</a:t>
            </a:r>
            <a:r>
              <a:rPr dirty="0" sz="1650" spc="5" b="1">
                <a:solidFill>
                  <a:srgbClr val="5B616E"/>
                </a:solidFill>
                <a:latin typeface="Golos Text SemiBold"/>
                <a:cs typeface="Golos Text SemiBold"/>
              </a:rPr>
              <a:t> </a:t>
            </a:r>
            <a:r>
              <a:rPr dirty="0" sz="1650" b="1">
                <a:solidFill>
                  <a:srgbClr val="5B616E"/>
                </a:solidFill>
                <a:latin typeface="Golos Text SemiBold"/>
                <a:cs typeface="Golos Text SemiBold"/>
              </a:rPr>
              <a:t>Preparación</a:t>
            </a:r>
            <a:r>
              <a:rPr dirty="0" sz="1650" spc="10" b="1">
                <a:solidFill>
                  <a:srgbClr val="5B616E"/>
                </a:solidFill>
                <a:latin typeface="Golos Text SemiBold"/>
                <a:cs typeface="Golos Text SemiBold"/>
              </a:rPr>
              <a:t> </a:t>
            </a:r>
            <a:r>
              <a:rPr dirty="0" sz="1650" b="1">
                <a:solidFill>
                  <a:srgbClr val="5B616E"/>
                </a:solidFill>
                <a:latin typeface="Golos Text SemiBold"/>
                <a:cs typeface="Golos Text SemiBold"/>
              </a:rPr>
              <a:t>para</a:t>
            </a:r>
            <a:r>
              <a:rPr dirty="0" sz="1650" spc="5" b="1">
                <a:solidFill>
                  <a:srgbClr val="5B616E"/>
                </a:solidFill>
                <a:latin typeface="Golos Text SemiBold"/>
                <a:cs typeface="Golos Text SemiBold"/>
              </a:rPr>
              <a:t> </a:t>
            </a:r>
            <a:r>
              <a:rPr dirty="0" sz="1650" b="1">
                <a:solidFill>
                  <a:srgbClr val="5B616E"/>
                </a:solidFill>
                <a:latin typeface="Golos Text SemiBold"/>
                <a:cs typeface="Golos Text SemiBold"/>
              </a:rPr>
              <a:t>Auditoría</a:t>
            </a:r>
            <a:r>
              <a:rPr dirty="0" sz="1650" spc="5" b="1">
                <a:solidFill>
                  <a:srgbClr val="5B616E"/>
                </a:solidFill>
                <a:latin typeface="Golos Text SemiBold"/>
                <a:cs typeface="Golos Text SemiBold"/>
              </a:rPr>
              <a:t> </a:t>
            </a:r>
            <a:r>
              <a:rPr dirty="0" sz="1650" b="1">
                <a:solidFill>
                  <a:srgbClr val="5B616E"/>
                </a:solidFill>
                <a:latin typeface="Golos Text SemiBold"/>
                <a:cs typeface="Golos Text SemiBold"/>
              </a:rPr>
              <a:t>/</a:t>
            </a:r>
            <a:r>
              <a:rPr dirty="0" sz="1650" spc="5" b="1">
                <a:solidFill>
                  <a:srgbClr val="5B616E"/>
                </a:solidFill>
                <a:latin typeface="Golos Text SemiBold"/>
                <a:cs typeface="Golos Text SemiBold"/>
              </a:rPr>
              <a:t> </a:t>
            </a:r>
            <a:r>
              <a:rPr dirty="0" sz="1650" spc="-25" b="1">
                <a:solidFill>
                  <a:srgbClr val="5B616E"/>
                </a:solidFill>
                <a:latin typeface="Golos Text SemiBold"/>
                <a:cs typeface="Golos Text SemiBold"/>
              </a:rPr>
              <a:t>CR</a:t>
            </a:r>
            <a:endParaRPr sz="1650">
              <a:latin typeface="Golos Text SemiBold"/>
              <a:cs typeface="Golos Text SemiBold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2548701" y="2113238"/>
            <a:ext cx="6565265" cy="1684655"/>
          </a:xfrm>
          <a:custGeom>
            <a:avLst/>
            <a:gdLst/>
            <a:ahLst/>
            <a:cxnLst/>
            <a:rect l="l" t="t" r="r" b="b"/>
            <a:pathLst>
              <a:path w="6565265" h="1684654">
                <a:moveTo>
                  <a:pt x="0" y="1548549"/>
                </a:moveTo>
                <a:lnTo>
                  <a:pt x="0" y="135585"/>
                </a:lnTo>
                <a:lnTo>
                  <a:pt x="174" y="128952"/>
                </a:lnTo>
                <a:lnTo>
                  <a:pt x="7865" y="89883"/>
                </a:lnTo>
                <a:lnTo>
                  <a:pt x="26675" y="54745"/>
                </a:lnTo>
                <a:lnTo>
                  <a:pt x="54745" y="26681"/>
                </a:lnTo>
                <a:lnTo>
                  <a:pt x="89883" y="7870"/>
                </a:lnTo>
                <a:lnTo>
                  <a:pt x="128950" y="174"/>
                </a:lnTo>
                <a:lnTo>
                  <a:pt x="135585" y="0"/>
                </a:lnTo>
                <a:lnTo>
                  <a:pt x="6429679" y="0"/>
                </a:lnTo>
                <a:lnTo>
                  <a:pt x="6469075" y="5797"/>
                </a:lnTo>
                <a:lnTo>
                  <a:pt x="6505092" y="22834"/>
                </a:lnTo>
                <a:lnTo>
                  <a:pt x="6534523" y="49507"/>
                </a:lnTo>
                <a:lnTo>
                  <a:pt x="6555041" y="83731"/>
                </a:lnTo>
                <a:lnTo>
                  <a:pt x="6564580" y="122297"/>
                </a:lnTo>
                <a:lnTo>
                  <a:pt x="6565265" y="135585"/>
                </a:lnTo>
                <a:lnTo>
                  <a:pt x="6565265" y="1548549"/>
                </a:lnTo>
                <a:lnTo>
                  <a:pt x="6559469" y="1587944"/>
                </a:lnTo>
                <a:lnTo>
                  <a:pt x="6542430" y="1623948"/>
                </a:lnTo>
                <a:lnTo>
                  <a:pt x="6515758" y="1653301"/>
                </a:lnTo>
                <a:lnTo>
                  <a:pt x="6481533" y="1673910"/>
                </a:lnTo>
                <a:lnTo>
                  <a:pt x="6442971" y="1683450"/>
                </a:lnTo>
                <a:lnTo>
                  <a:pt x="6429679" y="1684134"/>
                </a:lnTo>
                <a:lnTo>
                  <a:pt x="135585" y="1684134"/>
                </a:lnTo>
                <a:lnTo>
                  <a:pt x="96189" y="1678338"/>
                </a:lnTo>
                <a:lnTo>
                  <a:pt x="60185" y="1661299"/>
                </a:lnTo>
                <a:lnTo>
                  <a:pt x="30741" y="1634626"/>
                </a:lnTo>
                <a:lnTo>
                  <a:pt x="10223" y="1600403"/>
                </a:lnTo>
                <a:lnTo>
                  <a:pt x="684" y="1561750"/>
                </a:lnTo>
                <a:lnTo>
                  <a:pt x="0" y="1548549"/>
                </a:lnTo>
                <a:close/>
              </a:path>
            </a:pathLst>
          </a:custGeom>
          <a:ln w="14274">
            <a:solidFill>
              <a:srgbClr val="E6E8E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3166170" y="2232084"/>
            <a:ext cx="5266055" cy="12769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6500"/>
              </a:lnSpc>
              <a:spcBef>
                <a:spcPts val="100"/>
              </a:spcBef>
            </a:pP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Logs</a:t>
            </a:r>
            <a:r>
              <a:rPr dirty="0" sz="1800" spc="-2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+</a:t>
            </a:r>
            <a:r>
              <a:rPr dirty="0" sz="1800" spc="-1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supporting</a:t>
            </a:r>
            <a:r>
              <a:rPr dirty="0" sz="1800" spc="-2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 spc="-10">
                <a:solidFill>
                  <a:srgbClr val="0B0C0F"/>
                </a:solidFill>
                <a:latin typeface="Golos Text"/>
                <a:cs typeface="Golos Text"/>
              </a:rPr>
              <a:t>documents</a:t>
            </a:r>
            <a:r>
              <a:rPr dirty="0" sz="1800" spc="-1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(fuel,</a:t>
            </a:r>
            <a:r>
              <a:rPr dirty="0" sz="1800" spc="-2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tolls,</a:t>
            </a:r>
            <a:r>
              <a:rPr dirty="0" sz="1800" spc="-1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 spc="-10">
                <a:solidFill>
                  <a:srgbClr val="0B0C0F"/>
                </a:solidFill>
                <a:latin typeface="Golos Text"/>
                <a:cs typeface="Golos Text"/>
              </a:rPr>
              <a:t>BOLs) organized</a:t>
            </a:r>
            <a:endParaRPr sz="1800">
              <a:latin typeface="Golos Text"/>
              <a:cs typeface="Golos Text"/>
            </a:endParaRPr>
          </a:p>
          <a:p>
            <a:pPr marL="12700" marR="393065">
              <a:lnSpc>
                <a:spcPct val="108600"/>
              </a:lnSpc>
              <a:spcBef>
                <a:spcPts val="520"/>
              </a:spcBef>
            </a:pP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Registros</a:t>
            </a:r>
            <a:r>
              <a:rPr dirty="0" sz="1650" spc="-50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+</a:t>
            </a:r>
            <a:r>
              <a:rPr dirty="0" sz="1650" spc="-50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comprobantes</a:t>
            </a:r>
            <a:r>
              <a:rPr dirty="0" sz="1650" spc="-50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(combustible,</a:t>
            </a:r>
            <a:r>
              <a:rPr dirty="0" sz="1650" spc="-4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 spc="-10">
                <a:solidFill>
                  <a:srgbClr val="5B616E"/>
                </a:solidFill>
                <a:latin typeface="Golos Text"/>
                <a:cs typeface="Golos Text"/>
              </a:rPr>
              <a:t>peajes,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BOLs)</a:t>
            </a:r>
            <a:r>
              <a:rPr dirty="0" sz="1650" spc="-10">
                <a:solidFill>
                  <a:srgbClr val="5B616E"/>
                </a:solidFill>
                <a:latin typeface="Golos Text"/>
                <a:cs typeface="Golos Text"/>
              </a:rPr>
              <a:t> organizados</a:t>
            </a:r>
            <a:endParaRPr sz="1650">
              <a:latin typeface="Golos Text"/>
              <a:cs typeface="Golos Text"/>
            </a:endParaRPr>
          </a:p>
        </p:txBody>
      </p:sp>
      <p:grpSp>
        <p:nvGrpSpPr>
          <p:cNvPr id="7" name="object 7" descr=""/>
          <p:cNvGrpSpPr/>
          <p:nvPr/>
        </p:nvGrpSpPr>
        <p:grpSpPr>
          <a:xfrm>
            <a:off x="2678960" y="2342311"/>
            <a:ext cx="428625" cy="428625"/>
            <a:chOff x="2678960" y="2342311"/>
            <a:chExt cx="428625" cy="428625"/>
          </a:xfrm>
        </p:grpSpPr>
        <p:sp>
          <p:nvSpPr>
            <p:cNvPr id="8" name="object 8" descr=""/>
            <p:cNvSpPr/>
            <p:nvPr/>
          </p:nvSpPr>
          <p:spPr>
            <a:xfrm>
              <a:off x="2678963" y="2342311"/>
              <a:ext cx="428625" cy="428625"/>
            </a:xfrm>
            <a:custGeom>
              <a:avLst/>
              <a:gdLst/>
              <a:ahLst/>
              <a:cxnLst/>
              <a:rect l="l" t="t" r="r" b="b"/>
              <a:pathLst>
                <a:path w="428625" h="428625">
                  <a:moveTo>
                    <a:pt x="428167" y="0"/>
                  </a:moveTo>
                  <a:lnTo>
                    <a:pt x="0" y="0"/>
                  </a:lnTo>
                  <a:lnTo>
                    <a:pt x="0" y="428167"/>
                  </a:lnTo>
                  <a:lnTo>
                    <a:pt x="428167" y="428167"/>
                  </a:lnTo>
                  <a:lnTo>
                    <a:pt x="4281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690854" y="2354206"/>
              <a:ext cx="404495" cy="404495"/>
            </a:xfrm>
            <a:custGeom>
              <a:avLst/>
              <a:gdLst/>
              <a:ahLst/>
              <a:cxnLst/>
              <a:rect l="l" t="t" r="r" b="b"/>
              <a:pathLst>
                <a:path w="404494" h="404494">
                  <a:moveTo>
                    <a:pt x="0" y="404380"/>
                  </a:moveTo>
                  <a:lnTo>
                    <a:pt x="404380" y="404380"/>
                  </a:lnTo>
                  <a:lnTo>
                    <a:pt x="404380" y="0"/>
                  </a:lnTo>
                  <a:lnTo>
                    <a:pt x="0" y="0"/>
                  </a:lnTo>
                  <a:lnTo>
                    <a:pt x="0" y="404380"/>
                  </a:lnTo>
                  <a:close/>
                </a:path>
              </a:pathLst>
            </a:custGeom>
            <a:ln w="2378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/>
          <p:nvPr/>
        </p:nvSpPr>
        <p:spPr>
          <a:xfrm>
            <a:off x="9299509" y="2113238"/>
            <a:ext cx="6565265" cy="1684655"/>
          </a:xfrm>
          <a:custGeom>
            <a:avLst/>
            <a:gdLst/>
            <a:ahLst/>
            <a:cxnLst/>
            <a:rect l="l" t="t" r="r" b="b"/>
            <a:pathLst>
              <a:path w="6565265" h="1684654">
                <a:moveTo>
                  <a:pt x="0" y="1548549"/>
                </a:moveTo>
                <a:lnTo>
                  <a:pt x="0" y="135585"/>
                </a:lnTo>
                <a:lnTo>
                  <a:pt x="174" y="128952"/>
                </a:lnTo>
                <a:lnTo>
                  <a:pt x="7865" y="89883"/>
                </a:lnTo>
                <a:lnTo>
                  <a:pt x="26675" y="54745"/>
                </a:lnTo>
                <a:lnTo>
                  <a:pt x="54745" y="26681"/>
                </a:lnTo>
                <a:lnTo>
                  <a:pt x="89883" y="7870"/>
                </a:lnTo>
                <a:lnTo>
                  <a:pt x="128950" y="174"/>
                </a:lnTo>
                <a:lnTo>
                  <a:pt x="135585" y="0"/>
                </a:lnTo>
                <a:lnTo>
                  <a:pt x="6429679" y="0"/>
                </a:lnTo>
                <a:lnTo>
                  <a:pt x="6469075" y="5797"/>
                </a:lnTo>
                <a:lnTo>
                  <a:pt x="6505092" y="22834"/>
                </a:lnTo>
                <a:lnTo>
                  <a:pt x="6534523" y="49507"/>
                </a:lnTo>
                <a:lnTo>
                  <a:pt x="6555041" y="83731"/>
                </a:lnTo>
                <a:lnTo>
                  <a:pt x="6564580" y="122297"/>
                </a:lnTo>
                <a:lnTo>
                  <a:pt x="6565265" y="135585"/>
                </a:lnTo>
                <a:lnTo>
                  <a:pt x="6565265" y="1548549"/>
                </a:lnTo>
                <a:lnTo>
                  <a:pt x="6559469" y="1587944"/>
                </a:lnTo>
                <a:lnTo>
                  <a:pt x="6542430" y="1623948"/>
                </a:lnTo>
                <a:lnTo>
                  <a:pt x="6515758" y="1653301"/>
                </a:lnTo>
                <a:lnTo>
                  <a:pt x="6481533" y="1673910"/>
                </a:lnTo>
                <a:lnTo>
                  <a:pt x="6442971" y="1683450"/>
                </a:lnTo>
                <a:lnTo>
                  <a:pt x="6429679" y="1684134"/>
                </a:lnTo>
                <a:lnTo>
                  <a:pt x="135585" y="1684134"/>
                </a:lnTo>
                <a:lnTo>
                  <a:pt x="96189" y="1678338"/>
                </a:lnTo>
                <a:lnTo>
                  <a:pt x="60185" y="1661299"/>
                </a:lnTo>
                <a:lnTo>
                  <a:pt x="30741" y="1634626"/>
                </a:lnTo>
                <a:lnTo>
                  <a:pt x="10223" y="1600403"/>
                </a:lnTo>
                <a:lnTo>
                  <a:pt x="684" y="1561750"/>
                </a:lnTo>
                <a:lnTo>
                  <a:pt x="0" y="1548549"/>
                </a:lnTo>
                <a:close/>
              </a:path>
            </a:pathLst>
          </a:custGeom>
          <a:ln w="14274">
            <a:solidFill>
              <a:srgbClr val="E6E8EC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11" name="object 11" descr=""/>
          <p:cNvGrpSpPr/>
          <p:nvPr/>
        </p:nvGrpSpPr>
        <p:grpSpPr>
          <a:xfrm>
            <a:off x="9392398" y="2339792"/>
            <a:ext cx="428625" cy="428625"/>
            <a:chOff x="9392398" y="2339792"/>
            <a:chExt cx="428625" cy="428625"/>
          </a:xfrm>
        </p:grpSpPr>
        <p:sp>
          <p:nvSpPr>
            <p:cNvPr id="12" name="object 12" descr=""/>
            <p:cNvSpPr/>
            <p:nvPr/>
          </p:nvSpPr>
          <p:spPr>
            <a:xfrm>
              <a:off x="9392399" y="2339797"/>
              <a:ext cx="428625" cy="428625"/>
            </a:xfrm>
            <a:custGeom>
              <a:avLst/>
              <a:gdLst/>
              <a:ahLst/>
              <a:cxnLst/>
              <a:rect l="l" t="t" r="r" b="b"/>
              <a:pathLst>
                <a:path w="428625" h="428625">
                  <a:moveTo>
                    <a:pt x="428167" y="0"/>
                  </a:moveTo>
                  <a:lnTo>
                    <a:pt x="0" y="0"/>
                  </a:lnTo>
                  <a:lnTo>
                    <a:pt x="0" y="428167"/>
                  </a:lnTo>
                  <a:lnTo>
                    <a:pt x="428167" y="428167"/>
                  </a:lnTo>
                  <a:lnTo>
                    <a:pt x="4281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9404291" y="2351685"/>
              <a:ext cx="404495" cy="404495"/>
            </a:xfrm>
            <a:custGeom>
              <a:avLst/>
              <a:gdLst/>
              <a:ahLst/>
              <a:cxnLst/>
              <a:rect l="l" t="t" r="r" b="b"/>
              <a:pathLst>
                <a:path w="404495" h="404494">
                  <a:moveTo>
                    <a:pt x="0" y="404380"/>
                  </a:moveTo>
                  <a:lnTo>
                    <a:pt x="404380" y="404380"/>
                  </a:lnTo>
                  <a:lnTo>
                    <a:pt x="404380" y="0"/>
                  </a:lnTo>
                  <a:lnTo>
                    <a:pt x="0" y="0"/>
                  </a:lnTo>
                  <a:lnTo>
                    <a:pt x="0" y="404380"/>
                  </a:lnTo>
                  <a:close/>
                </a:path>
              </a:pathLst>
            </a:custGeom>
            <a:ln w="2378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9947332" y="2197388"/>
            <a:ext cx="2854325" cy="706120"/>
          </a:xfrm>
          <a:prstGeom prst="rect">
            <a:avLst/>
          </a:prstGeom>
        </p:spPr>
        <p:txBody>
          <a:bodyPr wrap="square" lIns="0" tIns="927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DQFs</a:t>
            </a:r>
            <a:r>
              <a:rPr dirty="0" sz="1800" spc="-5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ready</a:t>
            </a:r>
            <a:r>
              <a:rPr dirty="0" sz="1800" spc="-5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for</a:t>
            </a:r>
            <a:r>
              <a:rPr dirty="0" sz="1800" spc="-5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 spc="-10">
                <a:solidFill>
                  <a:srgbClr val="0B0C0F"/>
                </a:solidFill>
                <a:latin typeface="Golos Text"/>
                <a:cs typeface="Golos Text"/>
              </a:rPr>
              <a:t>inspection</a:t>
            </a:r>
            <a:endParaRPr sz="1800">
              <a:latin typeface="Golos Text"/>
              <a:cs typeface="Golos Text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DQFs</a:t>
            </a:r>
            <a:r>
              <a:rPr dirty="0" sz="1650" spc="-20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listos</a:t>
            </a:r>
            <a:r>
              <a:rPr dirty="0" sz="1650" spc="-1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para</a:t>
            </a:r>
            <a:r>
              <a:rPr dirty="0" sz="1650" spc="-1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 spc="-10">
                <a:solidFill>
                  <a:srgbClr val="5B616E"/>
                </a:solidFill>
                <a:latin typeface="Golos Text"/>
                <a:cs typeface="Golos Text"/>
              </a:rPr>
              <a:t>inspección</a:t>
            </a:r>
            <a:endParaRPr sz="1650">
              <a:latin typeface="Golos Text"/>
              <a:cs typeface="Golos Text"/>
            </a:endParaRPr>
          </a:p>
        </p:txBody>
      </p:sp>
      <p:grpSp>
        <p:nvGrpSpPr>
          <p:cNvPr id="15" name="object 15" descr=""/>
          <p:cNvGrpSpPr/>
          <p:nvPr/>
        </p:nvGrpSpPr>
        <p:grpSpPr>
          <a:xfrm>
            <a:off x="2541564" y="3875873"/>
            <a:ext cx="6579870" cy="1013460"/>
            <a:chOff x="2541564" y="3875873"/>
            <a:chExt cx="6579870" cy="1013460"/>
          </a:xfrm>
        </p:grpSpPr>
        <p:sp>
          <p:nvSpPr>
            <p:cNvPr id="16" name="object 16" descr=""/>
            <p:cNvSpPr/>
            <p:nvPr/>
          </p:nvSpPr>
          <p:spPr>
            <a:xfrm>
              <a:off x="2548702" y="3883010"/>
              <a:ext cx="6565265" cy="999490"/>
            </a:xfrm>
            <a:custGeom>
              <a:avLst/>
              <a:gdLst/>
              <a:ahLst/>
              <a:cxnLst/>
              <a:rect l="l" t="t" r="r" b="b"/>
              <a:pathLst>
                <a:path w="6565265" h="999489">
                  <a:moveTo>
                    <a:pt x="0" y="863473"/>
                  </a:moveTo>
                  <a:lnTo>
                    <a:pt x="0" y="135585"/>
                  </a:lnTo>
                  <a:lnTo>
                    <a:pt x="174" y="128950"/>
                  </a:lnTo>
                  <a:lnTo>
                    <a:pt x="7865" y="89883"/>
                  </a:lnTo>
                  <a:lnTo>
                    <a:pt x="26675" y="54745"/>
                  </a:lnTo>
                  <a:lnTo>
                    <a:pt x="54745" y="26675"/>
                  </a:lnTo>
                  <a:lnTo>
                    <a:pt x="89883" y="7865"/>
                  </a:lnTo>
                  <a:lnTo>
                    <a:pt x="128950" y="174"/>
                  </a:lnTo>
                  <a:lnTo>
                    <a:pt x="135585" y="0"/>
                  </a:lnTo>
                  <a:lnTo>
                    <a:pt x="6429679" y="0"/>
                  </a:lnTo>
                  <a:lnTo>
                    <a:pt x="6469075" y="5795"/>
                  </a:lnTo>
                  <a:lnTo>
                    <a:pt x="6505092" y="22834"/>
                  </a:lnTo>
                  <a:lnTo>
                    <a:pt x="6534523" y="49507"/>
                  </a:lnTo>
                  <a:lnTo>
                    <a:pt x="6555041" y="83731"/>
                  </a:lnTo>
                  <a:lnTo>
                    <a:pt x="6564580" y="122293"/>
                  </a:lnTo>
                  <a:lnTo>
                    <a:pt x="6565265" y="135585"/>
                  </a:lnTo>
                  <a:lnTo>
                    <a:pt x="6565265" y="863473"/>
                  </a:lnTo>
                  <a:lnTo>
                    <a:pt x="6559469" y="902868"/>
                  </a:lnTo>
                  <a:lnTo>
                    <a:pt x="6542430" y="938872"/>
                  </a:lnTo>
                  <a:lnTo>
                    <a:pt x="6515758" y="968225"/>
                  </a:lnTo>
                  <a:lnTo>
                    <a:pt x="6481533" y="988834"/>
                  </a:lnTo>
                  <a:lnTo>
                    <a:pt x="6442971" y="998373"/>
                  </a:lnTo>
                  <a:lnTo>
                    <a:pt x="6429679" y="999058"/>
                  </a:lnTo>
                  <a:lnTo>
                    <a:pt x="135585" y="999058"/>
                  </a:lnTo>
                  <a:lnTo>
                    <a:pt x="96189" y="993262"/>
                  </a:lnTo>
                  <a:lnTo>
                    <a:pt x="60185" y="976223"/>
                  </a:lnTo>
                  <a:lnTo>
                    <a:pt x="30741" y="949550"/>
                  </a:lnTo>
                  <a:lnTo>
                    <a:pt x="10223" y="915327"/>
                  </a:lnTo>
                  <a:lnTo>
                    <a:pt x="684" y="876674"/>
                  </a:lnTo>
                  <a:lnTo>
                    <a:pt x="0" y="863473"/>
                  </a:lnTo>
                  <a:close/>
                </a:path>
              </a:pathLst>
            </a:custGeom>
            <a:ln w="14274">
              <a:solidFill>
                <a:srgbClr val="E6E8E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2548702" y="3883012"/>
              <a:ext cx="6565265" cy="999490"/>
            </a:xfrm>
            <a:custGeom>
              <a:avLst/>
              <a:gdLst/>
              <a:ahLst/>
              <a:cxnLst/>
              <a:rect l="l" t="t" r="r" b="b"/>
              <a:pathLst>
                <a:path w="6565265" h="999489">
                  <a:moveTo>
                    <a:pt x="6429679" y="0"/>
                  </a:moveTo>
                  <a:lnTo>
                    <a:pt x="135585" y="0"/>
                  </a:lnTo>
                  <a:lnTo>
                    <a:pt x="128950" y="174"/>
                  </a:lnTo>
                  <a:lnTo>
                    <a:pt x="89883" y="7865"/>
                  </a:lnTo>
                  <a:lnTo>
                    <a:pt x="54745" y="26675"/>
                  </a:lnTo>
                  <a:lnTo>
                    <a:pt x="26675" y="54745"/>
                  </a:lnTo>
                  <a:lnTo>
                    <a:pt x="7865" y="89883"/>
                  </a:lnTo>
                  <a:lnTo>
                    <a:pt x="174" y="128950"/>
                  </a:lnTo>
                  <a:lnTo>
                    <a:pt x="0" y="135585"/>
                  </a:lnTo>
                  <a:lnTo>
                    <a:pt x="0" y="863473"/>
                  </a:lnTo>
                  <a:lnTo>
                    <a:pt x="5795" y="902868"/>
                  </a:lnTo>
                  <a:lnTo>
                    <a:pt x="22834" y="938872"/>
                  </a:lnTo>
                  <a:lnTo>
                    <a:pt x="49507" y="968225"/>
                  </a:lnTo>
                  <a:lnTo>
                    <a:pt x="83731" y="988834"/>
                  </a:lnTo>
                  <a:lnTo>
                    <a:pt x="122293" y="998373"/>
                  </a:lnTo>
                  <a:lnTo>
                    <a:pt x="135585" y="999058"/>
                  </a:lnTo>
                  <a:lnTo>
                    <a:pt x="6429679" y="999058"/>
                  </a:lnTo>
                  <a:lnTo>
                    <a:pt x="6469075" y="993262"/>
                  </a:lnTo>
                  <a:lnTo>
                    <a:pt x="6505079" y="976223"/>
                  </a:lnTo>
                  <a:lnTo>
                    <a:pt x="6534523" y="949550"/>
                  </a:lnTo>
                  <a:lnTo>
                    <a:pt x="6555041" y="915327"/>
                  </a:lnTo>
                  <a:lnTo>
                    <a:pt x="6564580" y="876674"/>
                  </a:lnTo>
                  <a:lnTo>
                    <a:pt x="6565265" y="863473"/>
                  </a:lnTo>
                  <a:lnTo>
                    <a:pt x="6565265" y="135585"/>
                  </a:lnTo>
                  <a:lnTo>
                    <a:pt x="6559469" y="96189"/>
                  </a:lnTo>
                  <a:lnTo>
                    <a:pt x="6542430" y="60185"/>
                  </a:lnTo>
                  <a:lnTo>
                    <a:pt x="6515757" y="30741"/>
                  </a:lnTo>
                  <a:lnTo>
                    <a:pt x="6481533" y="10223"/>
                  </a:lnTo>
                  <a:lnTo>
                    <a:pt x="6442971" y="684"/>
                  </a:lnTo>
                  <a:lnTo>
                    <a:pt x="64296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8" name="object 18" descr=""/>
          <p:cNvGrpSpPr/>
          <p:nvPr/>
        </p:nvGrpSpPr>
        <p:grpSpPr>
          <a:xfrm>
            <a:off x="2678960" y="4138460"/>
            <a:ext cx="428625" cy="428625"/>
            <a:chOff x="2678960" y="4138460"/>
            <a:chExt cx="428625" cy="428625"/>
          </a:xfrm>
        </p:grpSpPr>
        <p:sp>
          <p:nvSpPr>
            <p:cNvPr id="19" name="object 19" descr=""/>
            <p:cNvSpPr/>
            <p:nvPr/>
          </p:nvSpPr>
          <p:spPr>
            <a:xfrm>
              <a:off x="2678963" y="4138460"/>
              <a:ext cx="428625" cy="428625"/>
            </a:xfrm>
            <a:custGeom>
              <a:avLst/>
              <a:gdLst/>
              <a:ahLst/>
              <a:cxnLst/>
              <a:rect l="l" t="t" r="r" b="b"/>
              <a:pathLst>
                <a:path w="428625" h="428625">
                  <a:moveTo>
                    <a:pt x="428167" y="0"/>
                  </a:moveTo>
                  <a:lnTo>
                    <a:pt x="0" y="0"/>
                  </a:lnTo>
                  <a:lnTo>
                    <a:pt x="0" y="428167"/>
                  </a:lnTo>
                  <a:lnTo>
                    <a:pt x="428167" y="428167"/>
                  </a:lnTo>
                  <a:lnTo>
                    <a:pt x="4281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2690854" y="4150355"/>
              <a:ext cx="404495" cy="404495"/>
            </a:xfrm>
            <a:custGeom>
              <a:avLst/>
              <a:gdLst/>
              <a:ahLst/>
              <a:cxnLst/>
              <a:rect l="l" t="t" r="r" b="b"/>
              <a:pathLst>
                <a:path w="404494" h="404495">
                  <a:moveTo>
                    <a:pt x="0" y="404380"/>
                  </a:moveTo>
                  <a:lnTo>
                    <a:pt x="404380" y="404380"/>
                  </a:lnTo>
                  <a:lnTo>
                    <a:pt x="404380" y="0"/>
                  </a:lnTo>
                  <a:lnTo>
                    <a:pt x="0" y="0"/>
                  </a:lnTo>
                  <a:lnTo>
                    <a:pt x="0" y="404380"/>
                  </a:lnTo>
                  <a:close/>
                </a:path>
              </a:pathLst>
            </a:custGeom>
            <a:ln w="2378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1" name="object 21" descr=""/>
          <p:cNvSpPr txBox="1"/>
          <p:nvPr/>
        </p:nvSpPr>
        <p:spPr>
          <a:xfrm>
            <a:off x="3196523" y="3981152"/>
            <a:ext cx="3061970" cy="706755"/>
          </a:xfrm>
          <a:prstGeom prst="rect">
            <a:avLst/>
          </a:prstGeom>
        </p:spPr>
        <p:txBody>
          <a:bodyPr wrap="square" lIns="0" tIns="927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Proof</a:t>
            </a:r>
            <a:r>
              <a:rPr dirty="0" sz="1800" spc="-6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of</a:t>
            </a:r>
            <a:r>
              <a:rPr dirty="0" sz="1800" spc="-6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insurance</a:t>
            </a:r>
            <a:r>
              <a:rPr dirty="0" sz="1800" spc="-6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 spc="-10">
                <a:solidFill>
                  <a:srgbClr val="0B0C0F"/>
                </a:solidFill>
                <a:latin typeface="Golos Text"/>
                <a:cs typeface="Golos Text"/>
              </a:rPr>
              <a:t>available</a:t>
            </a:r>
            <a:endParaRPr sz="1800">
              <a:latin typeface="Golos Text"/>
              <a:cs typeface="Golos Text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Póliza</a:t>
            </a:r>
            <a:r>
              <a:rPr dirty="0" sz="1650" spc="-2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de</a:t>
            </a:r>
            <a:r>
              <a:rPr dirty="0" sz="1650" spc="-1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seguro</a:t>
            </a:r>
            <a:r>
              <a:rPr dirty="0" sz="1650" spc="-10">
                <a:solidFill>
                  <a:srgbClr val="5B616E"/>
                </a:solidFill>
                <a:latin typeface="Golos Text"/>
                <a:cs typeface="Golos Text"/>
              </a:rPr>
              <a:t> disponible</a:t>
            </a:r>
            <a:endParaRPr sz="1650">
              <a:latin typeface="Golos Text"/>
              <a:cs typeface="Golos Text"/>
            </a:endParaRPr>
          </a:p>
        </p:txBody>
      </p:sp>
      <p:sp>
        <p:nvSpPr>
          <p:cNvPr id="22" name="object 22" descr=""/>
          <p:cNvSpPr/>
          <p:nvPr/>
        </p:nvSpPr>
        <p:spPr>
          <a:xfrm>
            <a:off x="9299509" y="3883011"/>
            <a:ext cx="6565265" cy="999490"/>
          </a:xfrm>
          <a:custGeom>
            <a:avLst/>
            <a:gdLst/>
            <a:ahLst/>
            <a:cxnLst/>
            <a:rect l="l" t="t" r="r" b="b"/>
            <a:pathLst>
              <a:path w="6565265" h="999489">
                <a:moveTo>
                  <a:pt x="0" y="863473"/>
                </a:moveTo>
                <a:lnTo>
                  <a:pt x="0" y="135585"/>
                </a:lnTo>
                <a:lnTo>
                  <a:pt x="174" y="128950"/>
                </a:lnTo>
                <a:lnTo>
                  <a:pt x="7865" y="89883"/>
                </a:lnTo>
                <a:lnTo>
                  <a:pt x="26675" y="54745"/>
                </a:lnTo>
                <a:lnTo>
                  <a:pt x="54745" y="26675"/>
                </a:lnTo>
                <a:lnTo>
                  <a:pt x="89883" y="7865"/>
                </a:lnTo>
                <a:lnTo>
                  <a:pt x="128950" y="174"/>
                </a:lnTo>
                <a:lnTo>
                  <a:pt x="135585" y="0"/>
                </a:lnTo>
                <a:lnTo>
                  <a:pt x="6429679" y="0"/>
                </a:lnTo>
                <a:lnTo>
                  <a:pt x="6469075" y="5795"/>
                </a:lnTo>
                <a:lnTo>
                  <a:pt x="6505092" y="22834"/>
                </a:lnTo>
                <a:lnTo>
                  <a:pt x="6534523" y="49507"/>
                </a:lnTo>
                <a:lnTo>
                  <a:pt x="6555041" y="83731"/>
                </a:lnTo>
                <a:lnTo>
                  <a:pt x="6564580" y="122293"/>
                </a:lnTo>
                <a:lnTo>
                  <a:pt x="6565265" y="135585"/>
                </a:lnTo>
                <a:lnTo>
                  <a:pt x="6565265" y="863473"/>
                </a:lnTo>
                <a:lnTo>
                  <a:pt x="6559469" y="902868"/>
                </a:lnTo>
                <a:lnTo>
                  <a:pt x="6542430" y="938872"/>
                </a:lnTo>
                <a:lnTo>
                  <a:pt x="6515758" y="968225"/>
                </a:lnTo>
                <a:lnTo>
                  <a:pt x="6481533" y="988834"/>
                </a:lnTo>
                <a:lnTo>
                  <a:pt x="6442971" y="998373"/>
                </a:lnTo>
                <a:lnTo>
                  <a:pt x="6429679" y="999058"/>
                </a:lnTo>
                <a:lnTo>
                  <a:pt x="135585" y="999058"/>
                </a:lnTo>
                <a:lnTo>
                  <a:pt x="96189" y="993262"/>
                </a:lnTo>
                <a:lnTo>
                  <a:pt x="60185" y="976223"/>
                </a:lnTo>
                <a:lnTo>
                  <a:pt x="30741" y="949550"/>
                </a:lnTo>
                <a:lnTo>
                  <a:pt x="10223" y="915327"/>
                </a:lnTo>
                <a:lnTo>
                  <a:pt x="684" y="876674"/>
                </a:lnTo>
                <a:lnTo>
                  <a:pt x="0" y="863473"/>
                </a:lnTo>
                <a:close/>
              </a:path>
            </a:pathLst>
          </a:custGeom>
          <a:ln w="14274">
            <a:solidFill>
              <a:srgbClr val="E6E8EC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23" name="object 23" descr=""/>
          <p:cNvGrpSpPr/>
          <p:nvPr/>
        </p:nvGrpSpPr>
        <p:grpSpPr>
          <a:xfrm>
            <a:off x="9392398" y="4119431"/>
            <a:ext cx="428625" cy="428625"/>
            <a:chOff x="9392398" y="4119431"/>
            <a:chExt cx="428625" cy="428625"/>
          </a:xfrm>
        </p:grpSpPr>
        <p:sp>
          <p:nvSpPr>
            <p:cNvPr id="24" name="object 24" descr=""/>
            <p:cNvSpPr/>
            <p:nvPr/>
          </p:nvSpPr>
          <p:spPr>
            <a:xfrm>
              <a:off x="9392399" y="4119435"/>
              <a:ext cx="428625" cy="428625"/>
            </a:xfrm>
            <a:custGeom>
              <a:avLst/>
              <a:gdLst/>
              <a:ahLst/>
              <a:cxnLst/>
              <a:rect l="l" t="t" r="r" b="b"/>
              <a:pathLst>
                <a:path w="428625" h="428625">
                  <a:moveTo>
                    <a:pt x="428167" y="0"/>
                  </a:moveTo>
                  <a:lnTo>
                    <a:pt x="0" y="0"/>
                  </a:lnTo>
                  <a:lnTo>
                    <a:pt x="0" y="428167"/>
                  </a:lnTo>
                  <a:lnTo>
                    <a:pt x="428167" y="428167"/>
                  </a:lnTo>
                  <a:lnTo>
                    <a:pt x="4281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9404291" y="4131325"/>
              <a:ext cx="404495" cy="404495"/>
            </a:xfrm>
            <a:custGeom>
              <a:avLst/>
              <a:gdLst/>
              <a:ahLst/>
              <a:cxnLst/>
              <a:rect l="l" t="t" r="r" b="b"/>
              <a:pathLst>
                <a:path w="404495" h="404495">
                  <a:moveTo>
                    <a:pt x="0" y="404380"/>
                  </a:moveTo>
                  <a:lnTo>
                    <a:pt x="404380" y="404380"/>
                  </a:lnTo>
                  <a:lnTo>
                    <a:pt x="404380" y="0"/>
                  </a:lnTo>
                  <a:lnTo>
                    <a:pt x="0" y="0"/>
                  </a:lnTo>
                  <a:lnTo>
                    <a:pt x="0" y="404380"/>
                  </a:lnTo>
                  <a:close/>
                </a:path>
              </a:pathLst>
            </a:custGeom>
            <a:ln w="2378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 descr=""/>
          <p:cNvSpPr txBox="1"/>
          <p:nvPr/>
        </p:nvSpPr>
        <p:spPr>
          <a:xfrm>
            <a:off x="9947332" y="3966890"/>
            <a:ext cx="3983990" cy="734060"/>
          </a:xfrm>
          <a:prstGeom prst="rect">
            <a:avLst/>
          </a:prstGeom>
        </p:spPr>
        <p:txBody>
          <a:bodyPr wrap="square" lIns="0" tIns="10731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44"/>
              </a:spcBef>
            </a:pPr>
            <a:r>
              <a:rPr dirty="0" sz="1800" spc="-10">
                <a:solidFill>
                  <a:srgbClr val="0B0C0F"/>
                </a:solidFill>
                <a:latin typeface="Golos Text"/>
                <a:cs typeface="Golos Text"/>
              </a:rPr>
              <a:t>Maintenance</a:t>
            </a:r>
            <a:r>
              <a:rPr dirty="0" sz="1800" spc="-5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records</a:t>
            </a:r>
            <a:r>
              <a:rPr dirty="0" sz="1800" spc="-4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 spc="-10">
                <a:solidFill>
                  <a:srgbClr val="0B0C0F"/>
                </a:solidFill>
                <a:latin typeface="Golos Text"/>
                <a:cs typeface="Golos Text"/>
              </a:rPr>
              <a:t>accessible</a:t>
            </a:r>
            <a:endParaRPr sz="1800">
              <a:latin typeface="Golos Text"/>
              <a:cs typeface="Golos Text"/>
            </a:endParaRPr>
          </a:p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Registros</a:t>
            </a:r>
            <a:r>
              <a:rPr dirty="0" sz="1650" spc="-3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de</a:t>
            </a:r>
            <a:r>
              <a:rPr dirty="0" sz="1650" spc="-30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mantenimiento</a:t>
            </a:r>
            <a:r>
              <a:rPr dirty="0" sz="1650" spc="-30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 spc="-10">
                <a:solidFill>
                  <a:srgbClr val="5B616E"/>
                </a:solidFill>
                <a:latin typeface="Golos Text"/>
                <a:cs typeface="Golos Text"/>
              </a:rPr>
              <a:t>accesibles</a:t>
            </a:r>
            <a:endParaRPr sz="1650">
              <a:latin typeface="Golos Text"/>
              <a:cs typeface="Golos Text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2489151" y="5562506"/>
            <a:ext cx="4641215" cy="314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900" b="1">
                <a:solidFill>
                  <a:srgbClr val="0B1220"/>
                </a:solidFill>
                <a:latin typeface="Golos Text SemiBold"/>
                <a:cs typeface="Golos Text SemiBold"/>
              </a:rPr>
              <a:t>State</a:t>
            </a:r>
            <a:r>
              <a:rPr dirty="0" sz="1900" spc="-25" b="1">
                <a:solidFill>
                  <a:srgbClr val="0B1220"/>
                </a:solidFill>
                <a:latin typeface="Golos Text SemiBold"/>
                <a:cs typeface="Golos Text SemiBold"/>
              </a:rPr>
              <a:t> </a:t>
            </a:r>
            <a:r>
              <a:rPr dirty="0" sz="1900" spc="-10" b="1">
                <a:solidFill>
                  <a:srgbClr val="0B1220"/>
                </a:solidFill>
                <a:latin typeface="Golos Text SemiBold"/>
                <a:cs typeface="Golos Text SemiBold"/>
              </a:rPr>
              <a:t>Requirements</a:t>
            </a:r>
            <a:r>
              <a:rPr dirty="0" sz="1900" spc="-25" b="1">
                <a:solidFill>
                  <a:srgbClr val="0B1220"/>
                </a:solidFill>
                <a:latin typeface="Golos Text SemiBold"/>
                <a:cs typeface="Golos Text SemiBold"/>
              </a:rPr>
              <a:t> </a:t>
            </a:r>
            <a:r>
              <a:rPr dirty="0" sz="1650" b="1">
                <a:solidFill>
                  <a:srgbClr val="5B616E"/>
                </a:solidFill>
                <a:latin typeface="Golos Text SemiBold"/>
                <a:cs typeface="Golos Text SemiBold"/>
              </a:rPr>
              <a:t>/</a:t>
            </a:r>
            <a:r>
              <a:rPr dirty="0" sz="1650" spc="-15" b="1">
                <a:solidFill>
                  <a:srgbClr val="5B616E"/>
                </a:solidFill>
                <a:latin typeface="Golos Text SemiBold"/>
                <a:cs typeface="Golos Text SemiBold"/>
              </a:rPr>
              <a:t> </a:t>
            </a:r>
            <a:r>
              <a:rPr dirty="0" sz="1650" b="1">
                <a:solidFill>
                  <a:srgbClr val="5B616E"/>
                </a:solidFill>
                <a:latin typeface="Golos Text SemiBold"/>
                <a:cs typeface="Golos Text SemiBold"/>
              </a:rPr>
              <a:t>Requisitos</a:t>
            </a:r>
            <a:r>
              <a:rPr dirty="0" sz="1650" spc="-15" b="1">
                <a:solidFill>
                  <a:srgbClr val="5B616E"/>
                </a:solidFill>
                <a:latin typeface="Golos Text SemiBold"/>
                <a:cs typeface="Golos Text SemiBold"/>
              </a:rPr>
              <a:t> </a:t>
            </a:r>
            <a:r>
              <a:rPr dirty="0" sz="1650" spc="-10" b="1">
                <a:solidFill>
                  <a:srgbClr val="5B616E"/>
                </a:solidFill>
                <a:latin typeface="Golos Text SemiBold"/>
                <a:cs typeface="Golos Text SemiBold"/>
              </a:rPr>
              <a:t>Estatales</a:t>
            </a:r>
            <a:endParaRPr sz="1650">
              <a:latin typeface="Golos Text SemiBold"/>
              <a:cs typeface="Golos Text SemiBold"/>
            </a:endParaRPr>
          </a:p>
        </p:txBody>
      </p:sp>
      <p:grpSp>
        <p:nvGrpSpPr>
          <p:cNvPr id="28" name="object 28" descr=""/>
          <p:cNvGrpSpPr/>
          <p:nvPr/>
        </p:nvGrpSpPr>
        <p:grpSpPr>
          <a:xfrm>
            <a:off x="9292741" y="7495038"/>
            <a:ext cx="6618605" cy="1019810"/>
            <a:chOff x="9292741" y="7495038"/>
            <a:chExt cx="6618605" cy="1019810"/>
          </a:xfrm>
        </p:grpSpPr>
        <p:sp>
          <p:nvSpPr>
            <p:cNvPr id="29" name="object 29" descr=""/>
            <p:cNvSpPr/>
            <p:nvPr/>
          </p:nvSpPr>
          <p:spPr>
            <a:xfrm>
              <a:off x="9299916" y="7502212"/>
              <a:ext cx="6604634" cy="1005205"/>
            </a:xfrm>
            <a:custGeom>
              <a:avLst/>
              <a:gdLst/>
              <a:ahLst/>
              <a:cxnLst/>
              <a:rect l="l" t="t" r="r" b="b"/>
              <a:pathLst>
                <a:path w="6604634" h="1005204">
                  <a:moveTo>
                    <a:pt x="6467779" y="0"/>
                  </a:moveTo>
                  <a:lnTo>
                    <a:pt x="136385" y="0"/>
                  </a:lnTo>
                  <a:lnTo>
                    <a:pt x="129712" y="175"/>
                  </a:lnTo>
                  <a:lnTo>
                    <a:pt x="90416" y="7911"/>
                  </a:lnTo>
                  <a:lnTo>
                    <a:pt x="55070" y="26836"/>
                  </a:lnTo>
                  <a:lnTo>
                    <a:pt x="26836" y="55070"/>
                  </a:lnTo>
                  <a:lnTo>
                    <a:pt x="7911" y="90416"/>
                  </a:lnTo>
                  <a:lnTo>
                    <a:pt x="175" y="129712"/>
                  </a:lnTo>
                  <a:lnTo>
                    <a:pt x="0" y="136385"/>
                  </a:lnTo>
                  <a:lnTo>
                    <a:pt x="0" y="868591"/>
                  </a:lnTo>
                  <a:lnTo>
                    <a:pt x="5829" y="908219"/>
                  </a:lnTo>
                  <a:lnTo>
                    <a:pt x="22974" y="944448"/>
                  </a:lnTo>
                  <a:lnTo>
                    <a:pt x="49799" y="973966"/>
                  </a:lnTo>
                  <a:lnTo>
                    <a:pt x="84226" y="994689"/>
                  </a:lnTo>
                  <a:lnTo>
                    <a:pt x="123016" y="1004290"/>
                  </a:lnTo>
                  <a:lnTo>
                    <a:pt x="136385" y="1004976"/>
                  </a:lnTo>
                  <a:lnTo>
                    <a:pt x="6467779" y="1004976"/>
                  </a:lnTo>
                  <a:lnTo>
                    <a:pt x="6507408" y="999147"/>
                  </a:lnTo>
                  <a:lnTo>
                    <a:pt x="6543624" y="982014"/>
                  </a:lnTo>
                  <a:lnTo>
                    <a:pt x="6573245" y="955182"/>
                  </a:lnTo>
                  <a:lnTo>
                    <a:pt x="6593878" y="920749"/>
                  </a:lnTo>
                  <a:lnTo>
                    <a:pt x="6603569" y="881868"/>
                  </a:lnTo>
                  <a:lnTo>
                    <a:pt x="6604165" y="868591"/>
                  </a:lnTo>
                  <a:lnTo>
                    <a:pt x="6604165" y="136385"/>
                  </a:lnTo>
                  <a:lnTo>
                    <a:pt x="6598335" y="96761"/>
                  </a:lnTo>
                  <a:lnTo>
                    <a:pt x="6581203" y="60540"/>
                  </a:lnTo>
                  <a:lnTo>
                    <a:pt x="6554369" y="30926"/>
                  </a:lnTo>
                  <a:lnTo>
                    <a:pt x="6519938" y="10286"/>
                  </a:lnTo>
                  <a:lnTo>
                    <a:pt x="6481238" y="685"/>
                  </a:lnTo>
                  <a:lnTo>
                    <a:pt x="6467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9299916" y="7502214"/>
              <a:ext cx="6604634" cy="1005205"/>
            </a:xfrm>
            <a:custGeom>
              <a:avLst/>
              <a:gdLst/>
              <a:ahLst/>
              <a:cxnLst/>
              <a:rect l="l" t="t" r="r" b="b"/>
              <a:pathLst>
                <a:path w="6604634" h="1005204">
                  <a:moveTo>
                    <a:pt x="0" y="868591"/>
                  </a:moveTo>
                  <a:lnTo>
                    <a:pt x="0" y="136385"/>
                  </a:lnTo>
                  <a:lnTo>
                    <a:pt x="175" y="129712"/>
                  </a:lnTo>
                  <a:lnTo>
                    <a:pt x="7911" y="90416"/>
                  </a:lnTo>
                  <a:lnTo>
                    <a:pt x="26836" y="55070"/>
                  </a:lnTo>
                  <a:lnTo>
                    <a:pt x="55070" y="26836"/>
                  </a:lnTo>
                  <a:lnTo>
                    <a:pt x="90416" y="7911"/>
                  </a:lnTo>
                  <a:lnTo>
                    <a:pt x="129712" y="175"/>
                  </a:lnTo>
                  <a:lnTo>
                    <a:pt x="136385" y="0"/>
                  </a:lnTo>
                  <a:lnTo>
                    <a:pt x="6467779" y="0"/>
                  </a:lnTo>
                  <a:lnTo>
                    <a:pt x="6507408" y="5829"/>
                  </a:lnTo>
                  <a:lnTo>
                    <a:pt x="6543636" y="22974"/>
                  </a:lnTo>
                  <a:lnTo>
                    <a:pt x="6573245" y="49799"/>
                  </a:lnTo>
                  <a:lnTo>
                    <a:pt x="6593878" y="84226"/>
                  </a:lnTo>
                  <a:lnTo>
                    <a:pt x="6603569" y="123016"/>
                  </a:lnTo>
                  <a:lnTo>
                    <a:pt x="6604165" y="136385"/>
                  </a:lnTo>
                  <a:lnTo>
                    <a:pt x="6604165" y="868591"/>
                  </a:lnTo>
                  <a:lnTo>
                    <a:pt x="6598335" y="908219"/>
                  </a:lnTo>
                  <a:lnTo>
                    <a:pt x="6581203" y="944448"/>
                  </a:lnTo>
                  <a:lnTo>
                    <a:pt x="6554371" y="973966"/>
                  </a:lnTo>
                  <a:lnTo>
                    <a:pt x="6519938" y="994689"/>
                  </a:lnTo>
                  <a:lnTo>
                    <a:pt x="6481238" y="1004290"/>
                  </a:lnTo>
                  <a:lnTo>
                    <a:pt x="6467779" y="1004976"/>
                  </a:lnTo>
                  <a:lnTo>
                    <a:pt x="136385" y="1004976"/>
                  </a:lnTo>
                  <a:lnTo>
                    <a:pt x="96761" y="999147"/>
                  </a:lnTo>
                  <a:lnTo>
                    <a:pt x="60540" y="982014"/>
                  </a:lnTo>
                  <a:lnTo>
                    <a:pt x="30926" y="955182"/>
                  </a:lnTo>
                  <a:lnTo>
                    <a:pt x="10287" y="920750"/>
                  </a:lnTo>
                  <a:lnTo>
                    <a:pt x="685" y="881868"/>
                  </a:lnTo>
                  <a:lnTo>
                    <a:pt x="0" y="868591"/>
                  </a:lnTo>
                  <a:close/>
                </a:path>
              </a:pathLst>
            </a:custGeom>
            <a:ln w="14350">
              <a:solidFill>
                <a:srgbClr val="E6E8E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1" name="object 31" descr=""/>
          <p:cNvSpPr txBox="1"/>
          <p:nvPr/>
        </p:nvSpPr>
        <p:spPr>
          <a:xfrm>
            <a:off x="9951582" y="7576322"/>
            <a:ext cx="5419725" cy="735965"/>
          </a:xfrm>
          <a:prstGeom prst="rect">
            <a:avLst/>
          </a:prstGeom>
        </p:spPr>
        <p:txBody>
          <a:bodyPr wrap="square" lIns="0" tIns="1079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50"/>
              </a:spcBef>
            </a:pP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Airport/Port</a:t>
            </a:r>
            <a:r>
              <a:rPr dirty="0" sz="1800" spc="1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permits</a:t>
            </a:r>
            <a:r>
              <a:rPr dirty="0" sz="1800" spc="1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(as</a:t>
            </a:r>
            <a:r>
              <a:rPr dirty="0" sz="1800" spc="1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 spc="-10">
                <a:solidFill>
                  <a:srgbClr val="0B0C0F"/>
                </a:solidFill>
                <a:latin typeface="Golos Text"/>
                <a:cs typeface="Golos Text"/>
              </a:rPr>
              <a:t>required)</a:t>
            </a:r>
            <a:endParaRPr sz="1800">
              <a:latin typeface="Golos Text"/>
              <a:cs typeface="Golos Text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Permisos</a:t>
            </a:r>
            <a:r>
              <a:rPr dirty="0" sz="1650" spc="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de</a:t>
            </a:r>
            <a:r>
              <a:rPr dirty="0" sz="1650" spc="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Aeropuerto/Puerto</a:t>
            </a:r>
            <a:r>
              <a:rPr dirty="0" sz="1650" spc="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(según</a:t>
            </a:r>
            <a:r>
              <a:rPr dirty="0" sz="1650" spc="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 spc="-10">
                <a:solidFill>
                  <a:srgbClr val="5B616E"/>
                </a:solidFill>
                <a:latin typeface="Golos Text"/>
                <a:cs typeface="Golos Text"/>
              </a:rPr>
              <a:t>corresponda)</a:t>
            </a:r>
            <a:endParaRPr sz="1650">
              <a:latin typeface="Golos Text"/>
              <a:cs typeface="Golos Text"/>
            </a:endParaRPr>
          </a:p>
        </p:txBody>
      </p:sp>
      <p:grpSp>
        <p:nvGrpSpPr>
          <p:cNvPr id="32" name="object 32" descr=""/>
          <p:cNvGrpSpPr/>
          <p:nvPr/>
        </p:nvGrpSpPr>
        <p:grpSpPr>
          <a:xfrm>
            <a:off x="9380867" y="7764030"/>
            <a:ext cx="431165" cy="431165"/>
            <a:chOff x="9380867" y="7764030"/>
            <a:chExt cx="431165" cy="431165"/>
          </a:xfrm>
        </p:grpSpPr>
        <p:sp>
          <p:nvSpPr>
            <p:cNvPr id="33" name="object 33" descr=""/>
            <p:cNvSpPr/>
            <p:nvPr/>
          </p:nvSpPr>
          <p:spPr>
            <a:xfrm>
              <a:off x="9380867" y="7764030"/>
              <a:ext cx="431165" cy="431165"/>
            </a:xfrm>
            <a:custGeom>
              <a:avLst/>
              <a:gdLst/>
              <a:ahLst/>
              <a:cxnLst/>
              <a:rect l="l" t="t" r="r" b="b"/>
              <a:pathLst>
                <a:path w="431165" h="431165">
                  <a:moveTo>
                    <a:pt x="430707" y="0"/>
                  </a:moveTo>
                  <a:lnTo>
                    <a:pt x="0" y="0"/>
                  </a:lnTo>
                  <a:lnTo>
                    <a:pt x="0" y="430707"/>
                  </a:lnTo>
                  <a:lnTo>
                    <a:pt x="430707" y="430707"/>
                  </a:lnTo>
                  <a:lnTo>
                    <a:pt x="4307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9392831" y="7775996"/>
              <a:ext cx="407034" cy="407034"/>
            </a:xfrm>
            <a:custGeom>
              <a:avLst/>
              <a:gdLst/>
              <a:ahLst/>
              <a:cxnLst/>
              <a:rect l="l" t="t" r="r" b="b"/>
              <a:pathLst>
                <a:path w="407034" h="407034">
                  <a:moveTo>
                    <a:pt x="0" y="406781"/>
                  </a:moveTo>
                  <a:lnTo>
                    <a:pt x="406781" y="406781"/>
                  </a:lnTo>
                  <a:lnTo>
                    <a:pt x="406781" y="0"/>
                  </a:lnTo>
                  <a:lnTo>
                    <a:pt x="0" y="0"/>
                  </a:lnTo>
                  <a:lnTo>
                    <a:pt x="0" y="406781"/>
                  </a:lnTo>
                  <a:close/>
                </a:path>
              </a:pathLst>
            </a:custGeom>
            <a:ln w="239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5" name="object 35" descr=""/>
          <p:cNvGrpSpPr/>
          <p:nvPr/>
        </p:nvGrpSpPr>
        <p:grpSpPr>
          <a:xfrm>
            <a:off x="2501854" y="7495038"/>
            <a:ext cx="6618605" cy="1019810"/>
            <a:chOff x="2501854" y="7495038"/>
            <a:chExt cx="6618605" cy="1019810"/>
          </a:xfrm>
        </p:grpSpPr>
        <p:sp>
          <p:nvSpPr>
            <p:cNvPr id="36" name="object 36" descr=""/>
            <p:cNvSpPr/>
            <p:nvPr/>
          </p:nvSpPr>
          <p:spPr>
            <a:xfrm>
              <a:off x="2509029" y="7502212"/>
              <a:ext cx="6604634" cy="1005205"/>
            </a:xfrm>
            <a:custGeom>
              <a:avLst/>
              <a:gdLst/>
              <a:ahLst/>
              <a:cxnLst/>
              <a:rect l="l" t="t" r="r" b="b"/>
              <a:pathLst>
                <a:path w="6604634" h="1005204">
                  <a:moveTo>
                    <a:pt x="6467779" y="0"/>
                  </a:moveTo>
                  <a:lnTo>
                    <a:pt x="136385" y="0"/>
                  </a:lnTo>
                  <a:lnTo>
                    <a:pt x="129712" y="175"/>
                  </a:lnTo>
                  <a:lnTo>
                    <a:pt x="90416" y="7911"/>
                  </a:lnTo>
                  <a:lnTo>
                    <a:pt x="55070" y="26836"/>
                  </a:lnTo>
                  <a:lnTo>
                    <a:pt x="26836" y="55070"/>
                  </a:lnTo>
                  <a:lnTo>
                    <a:pt x="7911" y="90416"/>
                  </a:lnTo>
                  <a:lnTo>
                    <a:pt x="175" y="129712"/>
                  </a:lnTo>
                  <a:lnTo>
                    <a:pt x="0" y="136385"/>
                  </a:lnTo>
                  <a:lnTo>
                    <a:pt x="0" y="868591"/>
                  </a:lnTo>
                  <a:lnTo>
                    <a:pt x="5829" y="908219"/>
                  </a:lnTo>
                  <a:lnTo>
                    <a:pt x="22974" y="944448"/>
                  </a:lnTo>
                  <a:lnTo>
                    <a:pt x="49799" y="973966"/>
                  </a:lnTo>
                  <a:lnTo>
                    <a:pt x="84226" y="994689"/>
                  </a:lnTo>
                  <a:lnTo>
                    <a:pt x="123016" y="1004290"/>
                  </a:lnTo>
                  <a:lnTo>
                    <a:pt x="136385" y="1004976"/>
                  </a:lnTo>
                  <a:lnTo>
                    <a:pt x="6467779" y="1004976"/>
                  </a:lnTo>
                  <a:lnTo>
                    <a:pt x="6507408" y="999147"/>
                  </a:lnTo>
                  <a:lnTo>
                    <a:pt x="6543624" y="982014"/>
                  </a:lnTo>
                  <a:lnTo>
                    <a:pt x="6573245" y="955182"/>
                  </a:lnTo>
                  <a:lnTo>
                    <a:pt x="6593878" y="920749"/>
                  </a:lnTo>
                  <a:lnTo>
                    <a:pt x="6603569" y="881868"/>
                  </a:lnTo>
                  <a:lnTo>
                    <a:pt x="6604165" y="868591"/>
                  </a:lnTo>
                  <a:lnTo>
                    <a:pt x="6604165" y="136385"/>
                  </a:lnTo>
                  <a:lnTo>
                    <a:pt x="6598335" y="96761"/>
                  </a:lnTo>
                  <a:lnTo>
                    <a:pt x="6581203" y="60540"/>
                  </a:lnTo>
                  <a:lnTo>
                    <a:pt x="6554369" y="30926"/>
                  </a:lnTo>
                  <a:lnTo>
                    <a:pt x="6519938" y="10286"/>
                  </a:lnTo>
                  <a:lnTo>
                    <a:pt x="6481238" y="685"/>
                  </a:lnTo>
                  <a:lnTo>
                    <a:pt x="6467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2509029" y="7502214"/>
              <a:ext cx="6604634" cy="1005205"/>
            </a:xfrm>
            <a:custGeom>
              <a:avLst/>
              <a:gdLst/>
              <a:ahLst/>
              <a:cxnLst/>
              <a:rect l="l" t="t" r="r" b="b"/>
              <a:pathLst>
                <a:path w="6604634" h="1005204">
                  <a:moveTo>
                    <a:pt x="0" y="868591"/>
                  </a:moveTo>
                  <a:lnTo>
                    <a:pt x="0" y="136385"/>
                  </a:lnTo>
                  <a:lnTo>
                    <a:pt x="175" y="129712"/>
                  </a:lnTo>
                  <a:lnTo>
                    <a:pt x="7911" y="90416"/>
                  </a:lnTo>
                  <a:lnTo>
                    <a:pt x="26836" y="55070"/>
                  </a:lnTo>
                  <a:lnTo>
                    <a:pt x="55070" y="26836"/>
                  </a:lnTo>
                  <a:lnTo>
                    <a:pt x="90416" y="7911"/>
                  </a:lnTo>
                  <a:lnTo>
                    <a:pt x="129712" y="175"/>
                  </a:lnTo>
                  <a:lnTo>
                    <a:pt x="136385" y="0"/>
                  </a:lnTo>
                  <a:lnTo>
                    <a:pt x="6467779" y="0"/>
                  </a:lnTo>
                  <a:lnTo>
                    <a:pt x="6507408" y="5829"/>
                  </a:lnTo>
                  <a:lnTo>
                    <a:pt x="6543636" y="22974"/>
                  </a:lnTo>
                  <a:lnTo>
                    <a:pt x="6573245" y="49799"/>
                  </a:lnTo>
                  <a:lnTo>
                    <a:pt x="6593878" y="84226"/>
                  </a:lnTo>
                  <a:lnTo>
                    <a:pt x="6603569" y="123016"/>
                  </a:lnTo>
                  <a:lnTo>
                    <a:pt x="6604165" y="136385"/>
                  </a:lnTo>
                  <a:lnTo>
                    <a:pt x="6604165" y="868591"/>
                  </a:lnTo>
                  <a:lnTo>
                    <a:pt x="6598335" y="908219"/>
                  </a:lnTo>
                  <a:lnTo>
                    <a:pt x="6581203" y="944448"/>
                  </a:lnTo>
                  <a:lnTo>
                    <a:pt x="6554371" y="973966"/>
                  </a:lnTo>
                  <a:lnTo>
                    <a:pt x="6519938" y="994689"/>
                  </a:lnTo>
                  <a:lnTo>
                    <a:pt x="6481238" y="1004290"/>
                  </a:lnTo>
                  <a:lnTo>
                    <a:pt x="6467779" y="1004976"/>
                  </a:lnTo>
                  <a:lnTo>
                    <a:pt x="136385" y="1004976"/>
                  </a:lnTo>
                  <a:lnTo>
                    <a:pt x="96761" y="999147"/>
                  </a:lnTo>
                  <a:lnTo>
                    <a:pt x="60540" y="982014"/>
                  </a:lnTo>
                  <a:lnTo>
                    <a:pt x="30926" y="955182"/>
                  </a:lnTo>
                  <a:lnTo>
                    <a:pt x="10287" y="920750"/>
                  </a:lnTo>
                  <a:lnTo>
                    <a:pt x="685" y="881868"/>
                  </a:lnTo>
                  <a:lnTo>
                    <a:pt x="0" y="868591"/>
                  </a:lnTo>
                  <a:close/>
                </a:path>
              </a:pathLst>
            </a:custGeom>
            <a:ln w="14350">
              <a:solidFill>
                <a:srgbClr val="E6E8E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8" name="object 38" descr=""/>
          <p:cNvGrpSpPr/>
          <p:nvPr/>
        </p:nvGrpSpPr>
        <p:grpSpPr>
          <a:xfrm>
            <a:off x="2617975" y="7739195"/>
            <a:ext cx="431165" cy="431165"/>
            <a:chOff x="2617975" y="7739195"/>
            <a:chExt cx="431165" cy="431165"/>
          </a:xfrm>
        </p:grpSpPr>
        <p:sp>
          <p:nvSpPr>
            <p:cNvPr id="39" name="object 39" descr=""/>
            <p:cNvSpPr/>
            <p:nvPr/>
          </p:nvSpPr>
          <p:spPr>
            <a:xfrm>
              <a:off x="2617978" y="7739202"/>
              <a:ext cx="431165" cy="431165"/>
            </a:xfrm>
            <a:custGeom>
              <a:avLst/>
              <a:gdLst/>
              <a:ahLst/>
              <a:cxnLst/>
              <a:rect l="l" t="t" r="r" b="b"/>
              <a:pathLst>
                <a:path w="431164" h="431165">
                  <a:moveTo>
                    <a:pt x="430707" y="0"/>
                  </a:moveTo>
                  <a:lnTo>
                    <a:pt x="0" y="0"/>
                  </a:lnTo>
                  <a:lnTo>
                    <a:pt x="0" y="430707"/>
                  </a:lnTo>
                  <a:lnTo>
                    <a:pt x="430707" y="430707"/>
                  </a:lnTo>
                  <a:lnTo>
                    <a:pt x="4307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2629938" y="7751159"/>
              <a:ext cx="407034" cy="407034"/>
            </a:xfrm>
            <a:custGeom>
              <a:avLst/>
              <a:gdLst/>
              <a:ahLst/>
              <a:cxnLst/>
              <a:rect l="l" t="t" r="r" b="b"/>
              <a:pathLst>
                <a:path w="407035" h="407034">
                  <a:moveTo>
                    <a:pt x="0" y="406781"/>
                  </a:moveTo>
                  <a:lnTo>
                    <a:pt x="406781" y="406781"/>
                  </a:lnTo>
                  <a:lnTo>
                    <a:pt x="406781" y="0"/>
                  </a:lnTo>
                  <a:lnTo>
                    <a:pt x="0" y="0"/>
                  </a:lnTo>
                  <a:lnTo>
                    <a:pt x="0" y="406781"/>
                  </a:lnTo>
                  <a:close/>
                </a:path>
              </a:pathLst>
            </a:custGeom>
            <a:ln w="239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1" name="object 41" descr=""/>
          <p:cNvSpPr txBox="1"/>
          <p:nvPr/>
        </p:nvSpPr>
        <p:spPr>
          <a:xfrm>
            <a:off x="3160767" y="7576322"/>
            <a:ext cx="4145279" cy="735965"/>
          </a:xfrm>
          <a:prstGeom prst="rect">
            <a:avLst/>
          </a:prstGeom>
        </p:spPr>
        <p:txBody>
          <a:bodyPr wrap="square" lIns="0" tIns="1079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50"/>
              </a:spcBef>
            </a:pP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IRP:</a:t>
            </a:r>
            <a:r>
              <a:rPr dirty="0" sz="1800" spc="-1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apportioned</a:t>
            </a:r>
            <a:r>
              <a:rPr dirty="0" sz="1800" spc="-1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registration</a:t>
            </a:r>
            <a:r>
              <a:rPr dirty="0" sz="1800" spc="-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 spc="-10">
                <a:solidFill>
                  <a:srgbClr val="0B0C0F"/>
                </a:solidFill>
                <a:latin typeface="Golos Text"/>
                <a:cs typeface="Golos Text"/>
              </a:rPr>
              <a:t>(plates)</a:t>
            </a:r>
            <a:endParaRPr sz="1800">
              <a:latin typeface="Golos Text"/>
              <a:cs typeface="Golos Text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IRP:</a:t>
            </a:r>
            <a:r>
              <a:rPr dirty="0" sz="1650" spc="-10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registro</a:t>
            </a:r>
            <a:r>
              <a:rPr dirty="0" sz="1650" spc="-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y</a:t>
            </a:r>
            <a:r>
              <a:rPr dirty="0" sz="1650" spc="-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placas</a:t>
            </a:r>
            <a:r>
              <a:rPr dirty="0" sz="1650" spc="-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 spc="-10">
                <a:solidFill>
                  <a:srgbClr val="5B616E"/>
                </a:solidFill>
                <a:latin typeface="Golos Text"/>
                <a:cs typeface="Golos Text"/>
              </a:rPr>
              <a:t>prorrateadas</a:t>
            </a:r>
            <a:endParaRPr sz="1650">
              <a:latin typeface="Golos Text"/>
              <a:cs typeface="Golos Text"/>
            </a:endParaRPr>
          </a:p>
        </p:txBody>
      </p:sp>
      <p:grpSp>
        <p:nvGrpSpPr>
          <p:cNvPr id="42" name="object 42" descr=""/>
          <p:cNvGrpSpPr/>
          <p:nvPr/>
        </p:nvGrpSpPr>
        <p:grpSpPr>
          <a:xfrm>
            <a:off x="2501854" y="6044970"/>
            <a:ext cx="6618605" cy="1363980"/>
            <a:chOff x="2501854" y="6044970"/>
            <a:chExt cx="6618605" cy="1363980"/>
          </a:xfrm>
        </p:grpSpPr>
        <p:sp>
          <p:nvSpPr>
            <p:cNvPr id="43" name="object 43" descr=""/>
            <p:cNvSpPr/>
            <p:nvPr/>
          </p:nvSpPr>
          <p:spPr>
            <a:xfrm>
              <a:off x="2509029" y="6052144"/>
              <a:ext cx="6604634" cy="1350010"/>
            </a:xfrm>
            <a:custGeom>
              <a:avLst/>
              <a:gdLst/>
              <a:ahLst/>
              <a:cxnLst/>
              <a:rect l="l" t="t" r="r" b="b"/>
              <a:pathLst>
                <a:path w="6604634" h="1350009">
                  <a:moveTo>
                    <a:pt x="6467779" y="0"/>
                  </a:moveTo>
                  <a:lnTo>
                    <a:pt x="136385" y="0"/>
                  </a:lnTo>
                  <a:lnTo>
                    <a:pt x="129712" y="175"/>
                  </a:lnTo>
                  <a:lnTo>
                    <a:pt x="90416" y="7911"/>
                  </a:lnTo>
                  <a:lnTo>
                    <a:pt x="55070" y="26836"/>
                  </a:lnTo>
                  <a:lnTo>
                    <a:pt x="26836" y="55070"/>
                  </a:lnTo>
                  <a:lnTo>
                    <a:pt x="7911" y="90411"/>
                  </a:lnTo>
                  <a:lnTo>
                    <a:pt x="175" y="129712"/>
                  </a:lnTo>
                  <a:lnTo>
                    <a:pt x="0" y="136385"/>
                  </a:lnTo>
                  <a:lnTo>
                    <a:pt x="0" y="1213154"/>
                  </a:lnTo>
                  <a:lnTo>
                    <a:pt x="5829" y="1252783"/>
                  </a:lnTo>
                  <a:lnTo>
                    <a:pt x="22974" y="1289011"/>
                  </a:lnTo>
                  <a:lnTo>
                    <a:pt x="49799" y="1318529"/>
                  </a:lnTo>
                  <a:lnTo>
                    <a:pt x="84226" y="1339253"/>
                  </a:lnTo>
                  <a:lnTo>
                    <a:pt x="123016" y="1348854"/>
                  </a:lnTo>
                  <a:lnTo>
                    <a:pt x="136385" y="1349540"/>
                  </a:lnTo>
                  <a:lnTo>
                    <a:pt x="6467779" y="1349540"/>
                  </a:lnTo>
                  <a:lnTo>
                    <a:pt x="6507408" y="1343710"/>
                  </a:lnTo>
                  <a:lnTo>
                    <a:pt x="6543624" y="1326578"/>
                  </a:lnTo>
                  <a:lnTo>
                    <a:pt x="6573245" y="1299746"/>
                  </a:lnTo>
                  <a:lnTo>
                    <a:pt x="6593878" y="1265313"/>
                  </a:lnTo>
                  <a:lnTo>
                    <a:pt x="6603569" y="1226523"/>
                  </a:lnTo>
                  <a:lnTo>
                    <a:pt x="6604165" y="1213154"/>
                  </a:lnTo>
                  <a:lnTo>
                    <a:pt x="6604165" y="136385"/>
                  </a:lnTo>
                  <a:lnTo>
                    <a:pt x="6598335" y="96756"/>
                  </a:lnTo>
                  <a:lnTo>
                    <a:pt x="6581203" y="60540"/>
                  </a:lnTo>
                  <a:lnTo>
                    <a:pt x="6554369" y="30926"/>
                  </a:lnTo>
                  <a:lnTo>
                    <a:pt x="6519938" y="10287"/>
                  </a:lnTo>
                  <a:lnTo>
                    <a:pt x="6481238" y="685"/>
                  </a:lnTo>
                  <a:lnTo>
                    <a:pt x="6467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2509029" y="6052145"/>
              <a:ext cx="6604634" cy="1350010"/>
            </a:xfrm>
            <a:custGeom>
              <a:avLst/>
              <a:gdLst/>
              <a:ahLst/>
              <a:cxnLst/>
              <a:rect l="l" t="t" r="r" b="b"/>
              <a:pathLst>
                <a:path w="6604634" h="1350009">
                  <a:moveTo>
                    <a:pt x="0" y="1213154"/>
                  </a:moveTo>
                  <a:lnTo>
                    <a:pt x="0" y="136385"/>
                  </a:lnTo>
                  <a:lnTo>
                    <a:pt x="175" y="129712"/>
                  </a:lnTo>
                  <a:lnTo>
                    <a:pt x="7911" y="90411"/>
                  </a:lnTo>
                  <a:lnTo>
                    <a:pt x="26836" y="55070"/>
                  </a:lnTo>
                  <a:lnTo>
                    <a:pt x="55070" y="26836"/>
                  </a:lnTo>
                  <a:lnTo>
                    <a:pt x="90416" y="7911"/>
                  </a:lnTo>
                  <a:lnTo>
                    <a:pt x="129712" y="175"/>
                  </a:lnTo>
                  <a:lnTo>
                    <a:pt x="136385" y="0"/>
                  </a:lnTo>
                  <a:lnTo>
                    <a:pt x="6467779" y="0"/>
                  </a:lnTo>
                  <a:lnTo>
                    <a:pt x="6507408" y="5829"/>
                  </a:lnTo>
                  <a:lnTo>
                    <a:pt x="6543636" y="22974"/>
                  </a:lnTo>
                  <a:lnTo>
                    <a:pt x="6573245" y="49799"/>
                  </a:lnTo>
                  <a:lnTo>
                    <a:pt x="6593878" y="84226"/>
                  </a:lnTo>
                  <a:lnTo>
                    <a:pt x="6603569" y="123016"/>
                  </a:lnTo>
                  <a:lnTo>
                    <a:pt x="6604165" y="136385"/>
                  </a:lnTo>
                  <a:lnTo>
                    <a:pt x="6604165" y="1213154"/>
                  </a:lnTo>
                  <a:lnTo>
                    <a:pt x="6598335" y="1252783"/>
                  </a:lnTo>
                  <a:lnTo>
                    <a:pt x="6581203" y="1289011"/>
                  </a:lnTo>
                  <a:lnTo>
                    <a:pt x="6554371" y="1318529"/>
                  </a:lnTo>
                  <a:lnTo>
                    <a:pt x="6519938" y="1339253"/>
                  </a:lnTo>
                  <a:lnTo>
                    <a:pt x="6481238" y="1348854"/>
                  </a:lnTo>
                  <a:lnTo>
                    <a:pt x="6467779" y="1349540"/>
                  </a:lnTo>
                  <a:lnTo>
                    <a:pt x="136385" y="1349540"/>
                  </a:lnTo>
                  <a:lnTo>
                    <a:pt x="96761" y="1343710"/>
                  </a:lnTo>
                  <a:lnTo>
                    <a:pt x="60540" y="1326578"/>
                  </a:lnTo>
                  <a:lnTo>
                    <a:pt x="30926" y="1299746"/>
                  </a:lnTo>
                  <a:lnTo>
                    <a:pt x="10287" y="1265313"/>
                  </a:lnTo>
                  <a:lnTo>
                    <a:pt x="685" y="1226432"/>
                  </a:lnTo>
                  <a:lnTo>
                    <a:pt x="0" y="1213154"/>
                  </a:lnTo>
                  <a:close/>
                </a:path>
              </a:pathLst>
            </a:custGeom>
            <a:ln w="14350">
              <a:solidFill>
                <a:srgbClr val="E6E8E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45" name="object 45" descr=""/>
          <p:cNvGrpSpPr/>
          <p:nvPr/>
        </p:nvGrpSpPr>
        <p:grpSpPr>
          <a:xfrm>
            <a:off x="2630394" y="6297066"/>
            <a:ext cx="431165" cy="431165"/>
            <a:chOff x="2630394" y="6297066"/>
            <a:chExt cx="431165" cy="431165"/>
          </a:xfrm>
        </p:grpSpPr>
        <p:sp>
          <p:nvSpPr>
            <p:cNvPr id="46" name="object 46" descr=""/>
            <p:cNvSpPr/>
            <p:nvPr/>
          </p:nvSpPr>
          <p:spPr>
            <a:xfrm>
              <a:off x="2630398" y="6297066"/>
              <a:ext cx="431165" cy="431165"/>
            </a:xfrm>
            <a:custGeom>
              <a:avLst/>
              <a:gdLst/>
              <a:ahLst/>
              <a:cxnLst/>
              <a:rect l="l" t="t" r="r" b="b"/>
              <a:pathLst>
                <a:path w="431164" h="431165">
                  <a:moveTo>
                    <a:pt x="430707" y="0"/>
                  </a:moveTo>
                  <a:lnTo>
                    <a:pt x="0" y="0"/>
                  </a:lnTo>
                  <a:lnTo>
                    <a:pt x="0" y="430707"/>
                  </a:lnTo>
                  <a:lnTo>
                    <a:pt x="430707" y="430707"/>
                  </a:lnTo>
                  <a:lnTo>
                    <a:pt x="4307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 descr=""/>
            <p:cNvSpPr/>
            <p:nvPr/>
          </p:nvSpPr>
          <p:spPr>
            <a:xfrm>
              <a:off x="2642358" y="6309032"/>
              <a:ext cx="407034" cy="407034"/>
            </a:xfrm>
            <a:custGeom>
              <a:avLst/>
              <a:gdLst/>
              <a:ahLst/>
              <a:cxnLst/>
              <a:rect l="l" t="t" r="r" b="b"/>
              <a:pathLst>
                <a:path w="407035" h="407034">
                  <a:moveTo>
                    <a:pt x="0" y="406781"/>
                  </a:moveTo>
                  <a:lnTo>
                    <a:pt x="406781" y="406781"/>
                  </a:lnTo>
                  <a:lnTo>
                    <a:pt x="406781" y="0"/>
                  </a:lnTo>
                  <a:lnTo>
                    <a:pt x="0" y="0"/>
                  </a:lnTo>
                  <a:lnTo>
                    <a:pt x="0" y="406781"/>
                  </a:lnTo>
                  <a:close/>
                </a:path>
              </a:pathLst>
            </a:custGeom>
            <a:ln w="239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8" name="object 48" descr=""/>
          <p:cNvSpPr txBox="1"/>
          <p:nvPr/>
        </p:nvSpPr>
        <p:spPr>
          <a:xfrm>
            <a:off x="3160767" y="6123668"/>
            <a:ext cx="3590925" cy="768350"/>
          </a:xfrm>
          <a:prstGeom prst="rect">
            <a:avLst/>
          </a:prstGeom>
        </p:spPr>
        <p:txBody>
          <a:bodyPr wrap="square" lIns="0" tIns="1250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85"/>
              </a:spcBef>
            </a:pP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UCR:</a:t>
            </a:r>
            <a:r>
              <a:rPr dirty="0" sz="1800" spc="-2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annual</a:t>
            </a:r>
            <a:r>
              <a:rPr dirty="0" sz="1800" spc="-2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registration</a:t>
            </a:r>
            <a:r>
              <a:rPr dirty="0" sz="1800" spc="-2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 spc="-10">
                <a:solidFill>
                  <a:srgbClr val="0B0C0F"/>
                </a:solidFill>
                <a:latin typeface="Golos Text"/>
                <a:cs typeface="Golos Text"/>
              </a:rPr>
              <a:t>current</a:t>
            </a:r>
            <a:endParaRPr sz="1800">
              <a:latin typeface="Golos Text"/>
              <a:cs typeface="Golos Text"/>
            </a:endParaRPr>
          </a:p>
          <a:p>
            <a:pPr marL="12700">
              <a:lnSpc>
                <a:spcPct val="100000"/>
              </a:lnSpc>
              <a:spcBef>
                <a:spcPts val="819"/>
              </a:spcBef>
            </a:pP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UCR:</a:t>
            </a:r>
            <a:r>
              <a:rPr dirty="0" sz="1650" spc="-10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registro</a:t>
            </a:r>
            <a:r>
              <a:rPr dirty="0" sz="1650" spc="-10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anual</a:t>
            </a:r>
            <a:r>
              <a:rPr dirty="0" sz="1650" spc="-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 spc="-10">
                <a:solidFill>
                  <a:srgbClr val="5B616E"/>
                </a:solidFill>
                <a:latin typeface="Golos Text"/>
                <a:cs typeface="Golos Text"/>
              </a:rPr>
              <a:t>vigente</a:t>
            </a:r>
            <a:endParaRPr sz="1650">
              <a:latin typeface="Golos Text"/>
              <a:cs typeface="Golos Text"/>
            </a:endParaRPr>
          </a:p>
        </p:txBody>
      </p:sp>
      <p:grpSp>
        <p:nvGrpSpPr>
          <p:cNvPr id="49" name="object 49" descr=""/>
          <p:cNvGrpSpPr/>
          <p:nvPr/>
        </p:nvGrpSpPr>
        <p:grpSpPr>
          <a:xfrm>
            <a:off x="9292741" y="6044970"/>
            <a:ext cx="6618605" cy="1363980"/>
            <a:chOff x="9292741" y="6044970"/>
            <a:chExt cx="6618605" cy="1363980"/>
          </a:xfrm>
        </p:grpSpPr>
        <p:sp>
          <p:nvSpPr>
            <p:cNvPr id="50" name="object 50" descr=""/>
            <p:cNvSpPr/>
            <p:nvPr/>
          </p:nvSpPr>
          <p:spPr>
            <a:xfrm>
              <a:off x="9299916" y="6052144"/>
              <a:ext cx="6604634" cy="1350010"/>
            </a:xfrm>
            <a:custGeom>
              <a:avLst/>
              <a:gdLst/>
              <a:ahLst/>
              <a:cxnLst/>
              <a:rect l="l" t="t" r="r" b="b"/>
              <a:pathLst>
                <a:path w="6604634" h="1350009">
                  <a:moveTo>
                    <a:pt x="6467779" y="0"/>
                  </a:moveTo>
                  <a:lnTo>
                    <a:pt x="136385" y="0"/>
                  </a:lnTo>
                  <a:lnTo>
                    <a:pt x="129712" y="175"/>
                  </a:lnTo>
                  <a:lnTo>
                    <a:pt x="90416" y="7911"/>
                  </a:lnTo>
                  <a:lnTo>
                    <a:pt x="55070" y="26836"/>
                  </a:lnTo>
                  <a:lnTo>
                    <a:pt x="26836" y="55070"/>
                  </a:lnTo>
                  <a:lnTo>
                    <a:pt x="7911" y="90411"/>
                  </a:lnTo>
                  <a:lnTo>
                    <a:pt x="175" y="129712"/>
                  </a:lnTo>
                  <a:lnTo>
                    <a:pt x="0" y="136385"/>
                  </a:lnTo>
                  <a:lnTo>
                    <a:pt x="0" y="1213154"/>
                  </a:lnTo>
                  <a:lnTo>
                    <a:pt x="5829" y="1252783"/>
                  </a:lnTo>
                  <a:lnTo>
                    <a:pt x="22974" y="1289011"/>
                  </a:lnTo>
                  <a:lnTo>
                    <a:pt x="49799" y="1318529"/>
                  </a:lnTo>
                  <a:lnTo>
                    <a:pt x="84226" y="1339253"/>
                  </a:lnTo>
                  <a:lnTo>
                    <a:pt x="123016" y="1348854"/>
                  </a:lnTo>
                  <a:lnTo>
                    <a:pt x="136385" y="1349540"/>
                  </a:lnTo>
                  <a:lnTo>
                    <a:pt x="6467779" y="1349540"/>
                  </a:lnTo>
                  <a:lnTo>
                    <a:pt x="6507408" y="1343710"/>
                  </a:lnTo>
                  <a:lnTo>
                    <a:pt x="6543624" y="1326578"/>
                  </a:lnTo>
                  <a:lnTo>
                    <a:pt x="6573245" y="1299746"/>
                  </a:lnTo>
                  <a:lnTo>
                    <a:pt x="6593878" y="1265313"/>
                  </a:lnTo>
                  <a:lnTo>
                    <a:pt x="6603569" y="1226523"/>
                  </a:lnTo>
                  <a:lnTo>
                    <a:pt x="6604165" y="1213154"/>
                  </a:lnTo>
                  <a:lnTo>
                    <a:pt x="6604165" y="136385"/>
                  </a:lnTo>
                  <a:lnTo>
                    <a:pt x="6598335" y="96756"/>
                  </a:lnTo>
                  <a:lnTo>
                    <a:pt x="6581203" y="60540"/>
                  </a:lnTo>
                  <a:lnTo>
                    <a:pt x="6554369" y="30926"/>
                  </a:lnTo>
                  <a:lnTo>
                    <a:pt x="6519938" y="10287"/>
                  </a:lnTo>
                  <a:lnTo>
                    <a:pt x="6481238" y="685"/>
                  </a:lnTo>
                  <a:lnTo>
                    <a:pt x="6467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 descr=""/>
            <p:cNvSpPr/>
            <p:nvPr/>
          </p:nvSpPr>
          <p:spPr>
            <a:xfrm>
              <a:off x="9299916" y="6052145"/>
              <a:ext cx="6604634" cy="1350010"/>
            </a:xfrm>
            <a:custGeom>
              <a:avLst/>
              <a:gdLst/>
              <a:ahLst/>
              <a:cxnLst/>
              <a:rect l="l" t="t" r="r" b="b"/>
              <a:pathLst>
                <a:path w="6604634" h="1350009">
                  <a:moveTo>
                    <a:pt x="0" y="1213154"/>
                  </a:moveTo>
                  <a:lnTo>
                    <a:pt x="0" y="136385"/>
                  </a:lnTo>
                  <a:lnTo>
                    <a:pt x="175" y="129712"/>
                  </a:lnTo>
                  <a:lnTo>
                    <a:pt x="7911" y="90411"/>
                  </a:lnTo>
                  <a:lnTo>
                    <a:pt x="26836" y="55070"/>
                  </a:lnTo>
                  <a:lnTo>
                    <a:pt x="55070" y="26836"/>
                  </a:lnTo>
                  <a:lnTo>
                    <a:pt x="90416" y="7911"/>
                  </a:lnTo>
                  <a:lnTo>
                    <a:pt x="129712" y="175"/>
                  </a:lnTo>
                  <a:lnTo>
                    <a:pt x="136385" y="0"/>
                  </a:lnTo>
                  <a:lnTo>
                    <a:pt x="6467779" y="0"/>
                  </a:lnTo>
                  <a:lnTo>
                    <a:pt x="6507408" y="5829"/>
                  </a:lnTo>
                  <a:lnTo>
                    <a:pt x="6543636" y="22974"/>
                  </a:lnTo>
                  <a:lnTo>
                    <a:pt x="6573245" y="49799"/>
                  </a:lnTo>
                  <a:lnTo>
                    <a:pt x="6593878" y="84226"/>
                  </a:lnTo>
                  <a:lnTo>
                    <a:pt x="6603569" y="123016"/>
                  </a:lnTo>
                  <a:lnTo>
                    <a:pt x="6604165" y="136385"/>
                  </a:lnTo>
                  <a:lnTo>
                    <a:pt x="6604165" y="1213154"/>
                  </a:lnTo>
                  <a:lnTo>
                    <a:pt x="6598335" y="1252783"/>
                  </a:lnTo>
                  <a:lnTo>
                    <a:pt x="6581203" y="1289011"/>
                  </a:lnTo>
                  <a:lnTo>
                    <a:pt x="6554371" y="1318529"/>
                  </a:lnTo>
                  <a:lnTo>
                    <a:pt x="6519938" y="1339253"/>
                  </a:lnTo>
                  <a:lnTo>
                    <a:pt x="6481238" y="1348854"/>
                  </a:lnTo>
                  <a:lnTo>
                    <a:pt x="6467779" y="1349540"/>
                  </a:lnTo>
                  <a:lnTo>
                    <a:pt x="136385" y="1349540"/>
                  </a:lnTo>
                  <a:lnTo>
                    <a:pt x="96761" y="1343710"/>
                  </a:lnTo>
                  <a:lnTo>
                    <a:pt x="60540" y="1326578"/>
                  </a:lnTo>
                  <a:lnTo>
                    <a:pt x="30926" y="1299746"/>
                  </a:lnTo>
                  <a:lnTo>
                    <a:pt x="10287" y="1265313"/>
                  </a:lnTo>
                  <a:lnTo>
                    <a:pt x="685" y="1226432"/>
                  </a:lnTo>
                  <a:lnTo>
                    <a:pt x="0" y="1213154"/>
                  </a:lnTo>
                  <a:close/>
                </a:path>
              </a:pathLst>
            </a:custGeom>
            <a:ln w="14350">
              <a:solidFill>
                <a:srgbClr val="E6E8E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52" name="object 52" descr=""/>
          <p:cNvGrpSpPr/>
          <p:nvPr/>
        </p:nvGrpSpPr>
        <p:grpSpPr>
          <a:xfrm>
            <a:off x="9393284" y="6297066"/>
            <a:ext cx="431165" cy="431165"/>
            <a:chOff x="9393284" y="6297066"/>
            <a:chExt cx="431165" cy="431165"/>
          </a:xfrm>
        </p:grpSpPr>
        <p:sp>
          <p:nvSpPr>
            <p:cNvPr id="53" name="object 53" descr=""/>
            <p:cNvSpPr/>
            <p:nvPr/>
          </p:nvSpPr>
          <p:spPr>
            <a:xfrm>
              <a:off x="9393288" y="6297066"/>
              <a:ext cx="431165" cy="431165"/>
            </a:xfrm>
            <a:custGeom>
              <a:avLst/>
              <a:gdLst/>
              <a:ahLst/>
              <a:cxnLst/>
              <a:rect l="l" t="t" r="r" b="b"/>
              <a:pathLst>
                <a:path w="431165" h="431165">
                  <a:moveTo>
                    <a:pt x="430707" y="0"/>
                  </a:moveTo>
                  <a:lnTo>
                    <a:pt x="0" y="0"/>
                  </a:lnTo>
                  <a:lnTo>
                    <a:pt x="0" y="430707"/>
                  </a:lnTo>
                  <a:lnTo>
                    <a:pt x="430707" y="430707"/>
                  </a:lnTo>
                  <a:lnTo>
                    <a:pt x="4307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 descr=""/>
            <p:cNvSpPr/>
            <p:nvPr/>
          </p:nvSpPr>
          <p:spPr>
            <a:xfrm>
              <a:off x="9405248" y="6309032"/>
              <a:ext cx="407034" cy="407034"/>
            </a:xfrm>
            <a:custGeom>
              <a:avLst/>
              <a:gdLst/>
              <a:ahLst/>
              <a:cxnLst/>
              <a:rect l="l" t="t" r="r" b="b"/>
              <a:pathLst>
                <a:path w="407034" h="407034">
                  <a:moveTo>
                    <a:pt x="0" y="406781"/>
                  </a:moveTo>
                  <a:lnTo>
                    <a:pt x="406781" y="406781"/>
                  </a:lnTo>
                  <a:lnTo>
                    <a:pt x="406781" y="0"/>
                  </a:lnTo>
                  <a:lnTo>
                    <a:pt x="0" y="0"/>
                  </a:lnTo>
                  <a:lnTo>
                    <a:pt x="0" y="406781"/>
                  </a:lnTo>
                  <a:close/>
                </a:path>
              </a:pathLst>
            </a:custGeom>
            <a:ln w="239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5" name="object 55" descr=""/>
          <p:cNvSpPr txBox="1"/>
          <p:nvPr/>
        </p:nvSpPr>
        <p:spPr>
          <a:xfrm>
            <a:off x="9922389" y="6165804"/>
            <a:ext cx="5575935" cy="962025"/>
          </a:xfrm>
          <a:prstGeom prst="rect">
            <a:avLst/>
          </a:prstGeom>
        </p:spPr>
        <p:txBody>
          <a:bodyPr wrap="square" lIns="0" tIns="36830" rIns="0" bIns="0" rtlCol="0" vert="horz">
            <a:spAutoFit/>
          </a:bodyPr>
          <a:lstStyle/>
          <a:p>
            <a:pPr marL="12700" marR="5080">
              <a:lnSpc>
                <a:spcPct val="116599"/>
              </a:lnSpc>
              <a:spcBef>
                <a:spcPts val="290"/>
              </a:spcBef>
            </a:pP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IFTA:</a:t>
            </a:r>
            <a:r>
              <a:rPr dirty="0" sz="1800" spc="-2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fuel</a:t>
            </a:r>
            <a:r>
              <a:rPr dirty="0" sz="1800" spc="-2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tax</a:t>
            </a:r>
            <a:r>
              <a:rPr dirty="0" sz="1800" spc="-2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account</a:t>
            </a:r>
            <a:r>
              <a:rPr dirty="0" sz="1800" spc="-2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(if</a:t>
            </a:r>
            <a:r>
              <a:rPr dirty="0" sz="1800" spc="-2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&gt;26,000</a:t>
            </a:r>
            <a:r>
              <a:rPr dirty="0" sz="1800" spc="-2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lbs</a:t>
            </a:r>
            <a:r>
              <a:rPr dirty="0" sz="1800" spc="-2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 spc="-10">
                <a:solidFill>
                  <a:srgbClr val="0B0C0F"/>
                </a:solidFill>
                <a:latin typeface="Golos Text"/>
                <a:cs typeface="Golos Text"/>
              </a:rPr>
              <a:t>interstate)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IFTA:</a:t>
            </a:r>
            <a:r>
              <a:rPr dirty="0" sz="1650" spc="-1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cuenta</a:t>
            </a:r>
            <a:r>
              <a:rPr dirty="0" sz="1650" spc="-1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de</a:t>
            </a:r>
            <a:r>
              <a:rPr dirty="0" sz="1650" spc="-1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impuesto</a:t>
            </a:r>
            <a:r>
              <a:rPr dirty="0" sz="1650" spc="-1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al</a:t>
            </a:r>
            <a:r>
              <a:rPr dirty="0" sz="1650" spc="-1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combustible</a:t>
            </a:r>
            <a:r>
              <a:rPr dirty="0" sz="1650" spc="-1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(si</a:t>
            </a:r>
            <a:r>
              <a:rPr dirty="0" sz="1650" spc="-1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&gt;26,000</a:t>
            </a:r>
            <a:r>
              <a:rPr dirty="0" sz="1650" spc="-1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 spc="-25">
                <a:solidFill>
                  <a:srgbClr val="5B616E"/>
                </a:solidFill>
                <a:latin typeface="Golos Text"/>
                <a:cs typeface="Golos Text"/>
              </a:rPr>
              <a:t>lb </a:t>
            </a:r>
            <a:r>
              <a:rPr dirty="0" sz="1650" spc="-10">
                <a:solidFill>
                  <a:srgbClr val="5B616E"/>
                </a:solidFill>
                <a:latin typeface="Golos Text"/>
                <a:cs typeface="Golos Text"/>
              </a:rPr>
              <a:t>interestatal)</a:t>
            </a:r>
            <a:endParaRPr sz="1650">
              <a:latin typeface="Golos Text"/>
              <a:cs typeface="Golos Text"/>
            </a:endParaRPr>
          </a:p>
        </p:txBody>
      </p:sp>
      <p:sp>
        <p:nvSpPr>
          <p:cNvPr id="56" name="object 56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="1">
                <a:latin typeface="Golos Text SemiBold"/>
                <a:cs typeface="Golos Text SemiBold"/>
              </a:rPr>
              <a:t>Disclaimer:</a:t>
            </a:r>
            <a:r>
              <a:rPr dirty="0" spc="80" b="1">
                <a:latin typeface="Golos Text SemiBold"/>
                <a:cs typeface="Golos Text SemiBold"/>
              </a:rPr>
              <a:t> </a:t>
            </a:r>
            <a:r>
              <a:rPr dirty="0"/>
              <a:t>This</a:t>
            </a:r>
            <a:r>
              <a:rPr dirty="0" spc="85"/>
              <a:t> </a:t>
            </a:r>
            <a:r>
              <a:rPr dirty="0"/>
              <a:t>checklist</a:t>
            </a:r>
            <a:r>
              <a:rPr dirty="0" spc="85"/>
              <a:t> </a:t>
            </a:r>
            <a:r>
              <a:rPr dirty="0"/>
              <a:t>is</a:t>
            </a:r>
            <a:r>
              <a:rPr dirty="0" spc="80"/>
              <a:t> </a:t>
            </a:r>
            <a:r>
              <a:rPr dirty="0"/>
              <a:t>for</a:t>
            </a:r>
            <a:r>
              <a:rPr dirty="0" spc="85"/>
              <a:t> </a:t>
            </a:r>
            <a:r>
              <a:rPr dirty="0"/>
              <a:t>general</a:t>
            </a:r>
            <a:r>
              <a:rPr dirty="0" spc="85"/>
              <a:t> </a:t>
            </a:r>
            <a:r>
              <a:rPr dirty="0"/>
              <a:t>informational</a:t>
            </a:r>
            <a:r>
              <a:rPr dirty="0" spc="85"/>
              <a:t> </a:t>
            </a:r>
            <a:r>
              <a:rPr dirty="0"/>
              <a:t>purposes</a:t>
            </a:r>
            <a:r>
              <a:rPr dirty="0" spc="80"/>
              <a:t> </a:t>
            </a:r>
            <a:r>
              <a:rPr dirty="0"/>
              <a:t>only</a:t>
            </a:r>
            <a:r>
              <a:rPr dirty="0" spc="85"/>
              <a:t> </a:t>
            </a:r>
            <a:r>
              <a:rPr dirty="0"/>
              <a:t>and</a:t>
            </a:r>
            <a:r>
              <a:rPr dirty="0" spc="85"/>
              <a:t> </a:t>
            </a:r>
            <a:r>
              <a:rPr dirty="0"/>
              <a:t>does</a:t>
            </a:r>
            <a:r>
              <a:rPr dirty="0" spc="85"/>
              <a:t> </a:t>
            </a:r>
            <a:r>
              <a:rPr dirty="0"/>
              <a:t>not</a:t>
            </a:r>
            <a:r>
              <a:rPr dirty="0" spc="80"/>
              <a:t> </a:t>
            </a:r>
            <a:r>
              <a:rPr dirty="0"/>
              <a:t>constitute</a:t>
            </a:r>
            <a:r>
              <a:rPr dirty="0" spc="85"/>
              <a:t> </a:t>
            </a:r>
            <a:r>
              <a:rPr dirty="0"/>
              <a:t>legal</a:t>
            </a:r>
            <a:r>
              <a:rPr dirty="0" spc="85"/>
              <a:t> </a:t>
            </a:r>
            <a:r>
              <a:rPr dirty="0"/>
              <a:t>advice.</a:t>
            </a:r>
            <a:r>
              <a:rPr dirty="0" spc="80"/>
              <a:t> </a:t>
            </a:r>
            <a:r>
              <a:rPr dirty="0"/>
              <a:t>Verify</a:t>
            </a:r>
            <a:r>
              <a:rPr dirty="0" spc="85"/>
              <a:t> </a:t>
            </a:r>
            <a:r>
              <a:rPr dirty="0"/>
              <a:t>requirements</a:t>
            </a:r>
            <a:r>
              <a:rPr dirty="0" spc="85"/>
              <a:t> </a:t>
            </a:r>
            <a:r>
              <a:rPr dirty="0"/>
              <a:t>with</a:t>
            </a:r>
            <a:r>
              <a:rPr dirty="0" spc="85"/>
              <a:t> </a:t>
            </a:r>
            <a:r>
              <a:rPr dirty="0"/>
              <a:t>FMCSA,</a:t>
            </a:r>
            <a:r>
              <a:rPr dirty="0" spc="80"/>
              <a:t> </a:t>
            </a:r>
            <a:r>
              <a:rPr dirty="0" spc="-20"/>
              <a:t>CBP,</a:t>
            </a:r>
          </a:p>
          <a:p>
            <a:pPr marL="12700">
              <a:lnSpc>
                <a:spcPct val="100000"/>
              </a:lnSpc>
              <a:spcBef>
                <a:spcPts val="440"/>
              </a:spcBef>
            </a:pPr>
            <a:r>
              <a:rPr dirty="0"/>
              <a:t>IRS/DOL,</a:t>
            </a:r>
            <a:r>
              <a:rPr dirty="0" spc="70"/>
              <a:t> </a:t>
            </a:r>
            <a:r>
              <a:rPr dirty="0"/>
              <a:t>and</a:t>
            </a:r>
            <a:r>
              <a:rPr dirty="0" spc="70"/>
              <a:t> </a:t>
            </a:r>
            <a:r>
              <a:rPr dirty="0"/>
              <a:t>state</a:t>
            </a:r>
            <a:r>
              <a:rPr dirty="0" spc="75"/>
              <a:t> </a:t>
            </a:r>
            <a:r>
              <a:rPr dirty="0"/>
              <a:t>entities</a:t>
            </a:r>
            <a:r>
              <a:rPr dirty="0" spc="70"/>
              <a:t> </a:t>
            </a:r>
            <a:r>
              <a:rPr dirty="0"/>
              <a:t>(UCR,</a:t>
            </a:r>
            <a:r>
              <a:rPr dirty="0" spc="70"/>
              <a:t> </a:t>
            </a:r>
            <a:r>
              <a:rPr dirty="0"/>
              <a:t>IFTA,</a:t>
            </a:r>
            <a:r>
              <a:rPr dirty="0" spc="75"/>
              <a:t> </a:t>
            </a:r>
            <a:r>
              <a:rPr dirty="0" spc="-10"/>
              <a:t>IRP).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668145" y="5277886"/>
            <a:ext cx="17040225" cy="0"/>
          </a:xfrm>
          <a:custGeom>
            <a:avLst/>
            <a:gdLst/>
            <a:ahLst/>
            <a:cxnLst/>
            <a:rect l="l" t="t" r="r" b="b"/>
            <a:pathLst>
              <a:path w="17040225" h="0">
                <a:moveTo>
                  <a:pt x="0" y="0"/>
                </a:moveTo>
                <a:lnTo>
                  <a:pt x="17039808" y="0"/>
                </a:lnTo>
              </a:path>
            </a:pathLst>
          </a:custGeom>
          <a:ln w="9418">
            <a:solidFill>
              <a:srgbClr val="E8EBF1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2528829" y="1798796"/>
            <a:ext cx="3729354" cy="3130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850" b="1">
                <a:solidFill>
                  <a:srgbClr val="0B1220"/>
                </a:solidFill>
                <a:latin typeface="Golos Text SemiBold"/>
                <a:cs typeface="Golos Text SemiBold"/>
              </a:rPr>
              <a:t>Best</a:t>
            </a:r>
            <a:r>
              <a:rPr dirty="0" sz="1850" spc="45" b="1">
                <a:solidFill>
                  <a:srgbClr val="0B1220"/>
                </a:solidFill>
                <a:latin typeface="Golos Text SemiBold"/>
                <a:cs typeface="Golos Text SemiBold"/>
              </a:rPr>
              <a:t> </a:t>
            </a:r>
            <a:r>
              <a:rPr dirty="0" sz="1850" b="1">
                <a:solidFill>
                  <a:srgbClr val="0B1220"/>
                </a:solidFill>
                <a:latin typeface="Golos Text SemiBold"/>
                <a:cs typeface="Golos Text SemiBold"/>
              </a:rPr>
              <a:t>Practices</a:t>
            </a:r>
            <a:r>
              <a:rPr dirty="0" sz="1850" spc="45" b="1">
                <a:solidFill>
                  <a:srgbClr val="0B1220"/>
                </a:solidFill>
                <a:latin typeface="Golos Text SemiBold"/>
                <a:cs typeface="Golos Text SemiBold"/>
              </a:rPr>
              <a:t> </a:t>
            </a:r>
            <a:r>
              <a:rPr dirty="0" sz="1650" b="1">
                <a:solidFill>
                  <a:srgbClr val="5B616E"/>
                </a:solidFill>
                <a:latin typeface="Golos Text SemiBold"/>
                <a:cs typeface="Golos Text SemiBold"/>
              </a:rPr>
              <a:t>/</a:t>
            </a:r>
            <a:r>
              <a:rPr dirty="0" sz="1650" spc="40" b="1">
                <a:solidFill>
                  <a:srgbClr val="5B616E"/>
                </a:solidFill>
                <a:latin typeface="Golos Text SemiBold"/>
                <a:cs typeface="Golos Text SemiBold"/>
              </a:rPr>
              <a:t> </a:t>
            </a:r>
            <a:r>
              <a:rPr dirty="0" sz="1650" b="1">
                <a:solidFill>
                  <a:srgbClr val="5B616E"/>
                </a:solidFill>
                <a:latin typeface="Golos Text SemiBold"/>
                <a:cs typeface="Golos Text SemiBold"/>
              </a:rPr>
              <a:t>Mejores</a:t>
            </a:r>
            <a:r>
              <a:rPr dirty="0" sz="1650" spc="35" b="1">
                <a:solidFill>
                  <a:srgbClr val="5B616E"/>
                </a:solidFill>
                <a:latin typeface="Golos Text SemiBold"/>
                <a:cs typeface="Golos Text SemiBold"/>
              </a:rPr>
              <a:t> </a:t>
            </a:r>
            <a:r>
              <a:rPr dirty="0" sz="1650" spc="-10" b="1">
                <a:solidFill>
                  <a:srgbClr val="5B616E"/>
                </a:solidFill>
                <a:latin typeface="Golos Text SemiBold"/>
                <a:cs typeface="Golos Text SemiBold"/>
              </a:rPr>
              <a:t>Prácticas</a:t>
            </a:r>
            <a:endParaRPr sz="1650">
              <a:latin typeface="Golos Text SemiBold"/>
              <a:cs typeface="Golos Text SemiBold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2541489" y="2292809"/>
            <a:ext cx="6579870" cy="1356360"/>
            <a:chOff x="2541489" y="2292809"/>
            <a:chExt cx="6579870" cy="1356360"/>
          </a:xfrm>
        </p:grpSpPr>
        <p:sp>
          <p:nvSpPr>
            <p:cNvPr id="5" name="object 5" descr=""/>
            <p:cNvSpPr/>
            <p:nvPr/>
          </p:nvSpPr>
          <p:spPr>
            <a:xfrm>
              <a:off x="2548627" y="2299948"/>
              <a:ext cx="6565265" cy="1341755"/>
            </a:xfrm>
            <a:custGeom>
              <a:avLst/>
              <a:gdLst/>
              <a:ahLst/>
              <a:cxnLst/>
              <a:rect l="l" t="t" r="r" b="b"/>
              <a:pathLst>
                <a:path w="6565265" h="1341754">
                  <a:moveTo>
                    <a:pt x="6429679" y="0"/>
                  </a:moveTo>
                  <a:lnTo>
                    <a:pt x="135585" y="0"/>
                  </a:lnTo>
                  <a:lnTo>
                    <a:pt x="128950" y="173"/>
                  </a:lnTo>
                  <a:lnTo>
                    <a:pt x="89883" y="7865"/>
                  </a:lnTo>
                  <a:lnTo>
                    <a:pt x="54745" y="26675"/>
                  </a:lnTo>
                  <a:lnTo>
                    <a:pt x="26675" y="54737"/>
                  </a:lnTo>
                  <a:lnTo>
                    <a:pt x="7865" y="89877"/>
                  </a:lnTo>
                  <a:lnTo>
                    <a:pt x="174" y="128950"/>
                  </a:lnTo>
                  <a:lnTo>
                    <a:pt x="0" y="135585"/>
                  </a:lnTo>
                  <a:lnTo>
                    <a:pt x="0" y="1206004"/>
                  </a:lnTo>
                  <a:lnTo>
                    <a:pt x="5795" y="1245400"/>
                  </a:lnTo>
                  <a:lnTo>
                    <a:pt x="22834" y="1281404"/>
                  </a:lnTo>
                  <a:lnTo>
                    <a:pt x="49507" y="1310757"/>
                  </a:lnTo>
                  <a:lnTo>
                    <a:pt x="83731" y="1331366"/>
                  </a:lnTo>
                  <a:lnTo>
                    <a:pt x="122293" y="1340905"/>
                  </a:lnTo>
                  <a:lnTo>
                    <a:pt x="135585" y="1341589"/>
                  </a:lnTo>
                  <a:lnTo>
                    <a:pt x="6429679" y="1341589"/>
                  </a:lnTo>
                  <a:lnTo>
                    <a:pt x="6469075" y="1335793"/>
                  </a:lnTo>
                  <a:lnTo>
                    <a:pt x="6505079" y="1318755"/>
                  </a:lnTo>
                  <a:lnTo>
                    <a:pt x="6534518" y="1292082"/>
                  </a:lnTo>
                  <a:lnTo>
                    <a:pt x="6555028" y="1257858"/>
                  </a:lnTo>
                  <a:lnTo>
                    <a:pt x="6564671" y="1219296"/>
                  </a:lnTo>
                  <a:lnTo>
                    <a:pt x="6565265" y="1206004"/>
                  </a:lnTo>
                  <a:lnTo>
                    <a:pt x="6565265" y="135585"/>
                  </a:lnTo>
                  <a:lnTo>
                    <a:pt x="6559467" y="96185"/>
                  </a:lnTo>
                  <a:lnTo>
                    <a:pt x="6542430" y="60172"/>
                  </a:lnTo>
                  <a:lnTo>
                    <a:pt x="6515757" y="30740"/>
                  </a:lnTo>
                  <a:lnTo>
                    <a:pt x="6481533" y="10223"/>
                  </a:lnTo>
                  <a:lnTo>
                    <a:pt x="6443052" y="679"/>
                  </a:lnTo>
                  <a:lnTo>
                    <a:pt x="64296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2548627" y="2299947"/>
              <a:ext cx="6565265" cy="1341755"/>
            </a:xfrm>
            <a:custGeom>
              <a:avLst/>
              <a:gdLst/>
              <a:ahLst/>
              <a:cxnLst/>
              <a:rect l="l" t="t" r="r" b="b"/>
              <a:pathLst>
                <a:path w="6565265" h="1341754">
                  <a:moveTo>
                    <a:pt x="0" y="1206004"/>
                  </a:moveTo>
                  <a:lnTo>
                    <a:pt x="0" y="135585"/>
                  </a:lnTo>
                  <a:lnTo>
                    <a:pt x="174" y="128950"/>
                  </a:lnTo>
                  <a:lnTo>
                    <a:pt x="7865" y="89877"/>
                  </a:lnTo>
                  <a:lnTo>
                    <a:pt x="26675" y="54739"/>
                  </a:lnTo>
                  <a:lnTo>
                    <a:pt x="54745" y="26675"/>
                  </a:lnTo>
                  <a:lnTo>
                    <a:pt x="89883" y="7865"/>
                  </a:lnTo>
                  <a:lnTo>
                    <a:pt x="128950" y="174"/>
                  </a:lnTo>
                  <a:lnTo>
                    <a:pt x="135585" y="0"/>
                  </a:lnTo>
                  <a:lnTo>
                    <a:pt x="6429679" y="0"/>
                  </a:lnTo>
                  <a:lnTo>
                    <a:pt x="6469075" y="5795"/>
                  </a:lnTo>
                  <a:lnTo>
                    <a:pt x="6505079" y="22834"/>
                  </a:lnTo>
                  <a:lnTo>
                    <a:pt x="6534518" y="49506"/>
                  </a:lnTo>
                  <a:lnTo>
                    <a:pt x="6555041" y="83731"/>
                  </a:lnTo>
                  <a:lnTo>
                    <a:pt x="6564671" y="122293"/>
                  </a:lnTo>
                  <a:lnTo>
                    <a:pt x="6565265" y="135585"/>
                  </a:lnTo>
                  <a:lnTo>
                    <a:pt x="6565265" y="1206004"/>
                  </a:lnTo>
                  <a:lnTo>
                    <a:pt x="6559469" y="1245400"/>
                  </a:lnTo>
                  <a:lnTo>
                    <a:pt x="6542430" y="1281404"/>
                  </a:lnTo>
                  <a:lnTo>
                    <a:pt x="6515757" y="1310757"/>
                  </a:lnTo>
                  <a:lnTo>
                    <a:pt x="6481533" y="1331366"/>
                  </a:lnTo>
                  <a:lnTo>
                    <a:pt x="6443052" y="1340905"/>
                  </a:lnTo>
                  <a:lnTo>
                    <a:pt x="6429679" y="1341589"/>
                  </a:lnTo>
                  <a:lnTo>
                    <a:pt x="135585" y="1341589"/>
                  </a:lnTo>
                  <a:lnTo>
                    <a:pt x="96189" y="1335793"/>
                  </a:lnTo>
                  <a:lnTo>
                    <a:pt x="60185" y="1318755"/>
                  </a:lnTo>
                  <a:lnTo>
                    <a:pt x="30741" y="1292082"/>
                  </a:lnTo>
                  <a:lnTo>
                    <a:pt x="10223" y="1257858"/>
                  </a:lnTo>
                  <a:lnTo>
                    <a:pt x="684" y="1219206"/>
                  </a:lnTo>
                  <a:lnTo>
                    <a:pt x="0" y="1206004"/>
                  </a:lnTo>
                  <a:close/>
                </a:path>
              </a:pathLst>
            </a:custGeom>
            <a:ln w="14274">
              <a:solidFill>
                <a:srgbClr val="E6E8E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7" name="object 7" descr=""/>
          <p:cNvGrpSpPr/>
          <p:nvPr/>
        </p:nvGrpSpPr>
        <p:grpSpPr>
          <a:xfrm>
            <a:off x="2656928" y="2551823"/>
            <a:ext cx="428625" cy="428625"/>
            <a:chOff x="2656928" y="2551823"/>
            <a:chExt cx="428625" cy="428625"/>
          </a:xfrm>
        </p:grpSpPr>
        <p:sp>
          <p:nvSpPr>
            <p:cNvPr id="8" name="object 8" descr=""/>
            <p:cNvSpPr/>
            <p:nvPr/>
          </p:nvSpPr>
          <p:spPr>
            <a:xfrm>
              <a:off x="2656928" y="2551823"/>
              <a:ext cx="428625" cy="428625"/>
            </a:xfrm>
            <a:custGeom>
              <a:avLst/>
              <a:gdLst/>
              <a:ahLst/>
              <a:cxnLst/>
              <a:rect l="l" t="t" r="r" b="b"/>
              <a:pathLst>
                <a:path w="428625" h="428625">
                  <a:moveTo>
                    <a:pt x="428167" y="0"/>
                  </a:moveTo>
                  <a:lnTo>
                    <a:pt x="0" y="0"/>
                  </a:lnTo>
                  <a:lnTo>
                    <a:pt x="0" y="428167"/>
                  </a:lnTo>
                  <a:lnTo>
                    <a:pt x="428167" y="428167"/>
                  </a:lnTo>
                  <a:lnTo>
                    <a:pt x="4281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668823" y="2563718"/>
              <a:ext cx="404495" cy="404495"/>
            </a:xfrm>
            <a:custGeom>
              <a:avLst/>
              <a:gdLst/>
              <a:ahLst/>
              <a:cxnLst/>
              <a:rect l="l" t="t" r="r" b="b"/>
              <a:pathLst>
                <a:path w="404494" h="404494">
                  <a:moveTo>
                    <a:pt x="0" y="404380"/>
                  </a:moveTo>
                  <a:lnTo>
                    <a:pt x="404380" y="404380"/>
                  </a:lnTo>
                  <a:lnTo>
                    <a:pt x="404380" y="0"/>
                  </a:lnTo>
                  <a:lnTo>
                    <a:pt x="0" y="0"/>
                  </a:lnTo>
                  <a:lnTo>
                    <a:pt x="0" y="404380"/>
                  </a:lnTo>
                  <a:close/>
                </a:path>
              </a:pathLst>
            </a:custGeom>
            <a:ln w="2378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3183008" y="2385169"/>
            <a:ext cx="5185410" cy="1005205"/>
          </a:xfrm>
          <a:prstGeom prst="rect">
            <a:avLst/>
          </a:prstGeom>
        </p:spPr>
        <p:txBody>
          <a:bodyPr wrap="square" lIns="0" tIns="1060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5"/>
              </a:spcBef>
            </a:pPr>
            <a:r>
              <a:rPr dirty="0" sz="1800" spc="-30">
                <a:solidFill>
                  <a:srgbClr val="0B0C0F"/>
                </a:solidFill>
                <a:latin typeface="Golos Text"/>
                <a:cs typeface="Golos Text"/>
              </a:rPr>
              <a:t>Train</a:t>
            </a:r>
            <a:r>
              <a:rPr dirty="0" sz="1800" spc="-5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managers</a:t>
            </a:r>
            <a:r>
              <a:rPr dirty="0" sz="1800" spc="-5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&amp;</a:t>
            </a:r>
            <a:r>
              <a:rPr dirty="0" sz="1800" spc="-5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drivers</a:t>
            </a:r>
            <a:r>
              <a:rPr dirty="0" sz="1800" spc="-5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on</a:t>
            </a:r>
            <a:r>
              <a:rPr dirty="0" sz="1800" spc="-5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 spc="-10">
                <a:solidFill>
                  <a:srgbClr val="0B0C0F"/>
                </a:solidFill>
                <a:latin typeface="Golos Text"/>
                <a:cs typeface="Golos Text"/>
              </a:rPr>
              <a:t>FMCSA/state</a:t>
            </a:r>
            <a:r>
              <a:rPr dirty="0" sz="1800" spc="-5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 spc="-10">
                <a:solidFill>
                  <a:srgbClr val="0B0C0F"/>
                </a:solidFill>
                <a:latin typeface="Golos Text"/>
                <a:cs typeface="Golos Text"/>
              </a:rPr>
              <a:t>rules</a:t>
            </a:r>
            <a:endParaRPr sz="1800">
              <a:latin typeface="Golos Text"/>
              <a:cs typeface="Golos Text"/>
            </a:endParaRPr>
          </a:p>
          <a:p>
            <a:pPr marL="26034" marR="594995">
              <a:lnSpc>
                <a:spcPct val="108600"/>
              </a:lnSpc>
              <a:spcBef>
                <a:spcPts val="515"/>
              </a:spcBef>
            </a:pP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Capacitar</a:t>
            </a:r>
            <a:r>
              <a:rPr dirty="0" sz="1650" spc="-20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a</a:t>
            </a:r>
            <a:r>
              <a:rPr dirty="0" sz="1650" spc="-20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gerentes</a:t>
            </a:r>
            <a:r>
              <a:rPr dirty="0" sz="1650" spc="-20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y</a:t>
            </a:r>
            <a:r>
              <a:rPr dirty="0" sz="1650" spc="-20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conductores</a:t>
            </a:r>
            <a:r>
              <a:rPr dirty="0" sz="1650" spc="-1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en</a:t>
            </a:r>
            <a:r>
              <a:rPr dirty="0" sz="1650" spc="-20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 spc="-10">
                <a:solidFill>
                  <a:srgbClr val="5B616E"/>
                </a:solidFill>
                <a:latin typeface="Golos Text"/>
                <a:cs typeface="Golos Text"/>
              </a:rPr>
              <a:t>reglas FMCSA/estatales</a:t>
            </a:r>
            <a:endParaRPr sz="1650">
              <a:latin typeface="Golos Text"/>
              <a:cs typeface="Golos Text"/>
            </a:endParaRPr>
          </a:p>
        </p:txBody>
      </p:sp>
      <p:grpSp>
        <p:nvGrpSpPr>
          <p:cNvPr id="11" name="object 11" descr=""/>
          <p:cNvGrpSpPr/>
          <p:nvPr/>
        </p:nvGrpSpPr>
        <p:grpSpPr>
          <a:xfrm>
            <a:off x="9292371" y="2292809"/>
            <a:ext cx="6579870" cy="1356360"/>
            <a:chOff x="9292371" y="2292809"/>
            <a:chExt cx="6579870" cy="1356360"/>
          </a:xfrm>
        </p:grpSpPr>
        <p:sp>
          <p:nvSpPr>
            <p:cNvPr id="12" name="object 12" descr=""/>
            <p:cNvSpPr/>
            <p:nvPr/>
          </p:nvSpPr>
          <p:spPr>
            <a:xfrm>
              <a:off x="9299508" y="2299948"/>
              <a:ext cx="6565265" cy="1341755"/>
            </a:xfrm>
            <a:custGeom>
              <a:avLst/>
              <a:gdLst/>
              <a:ahLst/>
              <a:cxnLst/>
              <a:rect l="l" t="t" r="r" b="b"/>
              <a:pathLst>
                <a:path w="6565265" h="1341754">
                  <a:moveTo>
                    <a:pt x="6429679" y="0"/>
                  </a:moveTo>
                  <a:lnTo>
                    <a:pt x="135585" y="0"/>
                  </a:lnTo>
                  <a:lnTo>
                    <a:pt x="128950" y="173"/>
                  </a:lnTo>
                  <a:lnTo>
                    <a:pt x="89883" y="7865"/>
                  </a:lnTo>
                  <a:lnTo>
                    <a:pt x="54745" y="26675"/>
                  </a:lnTo>
                  <a:lnTo>
                    <a:pt x="26675" y="54737"/>
                  </a:lnTo>
                  <a:lnTo>
                    <a:pt x="7865" y="89877"/>
                  </a:lnTo>
                  <a:lnTo>
                    <a:pt x="174" y="128950"/>
                  </a:lnTo>
                  <a:lnTo>
                    <a:pt x="0" y="135585"/>
                  </a:lnTo>
                  <a:lnTo>
                    <a:pt x="0" y="1206004"/>
                  </a:lnTo>
                  <a:lnTo>
                    <a:pt x="5795" y="1245400"/>
                  </a:lnTo>
                  <a:lnTo>
                    <a:pt x="22834" y="1281404"/>
                  </a:lnTo>
                  <a:lnTo>
                    <a:pt x="49507" y="1310757"/>
                  </a:lnTo>
                  <a:lnTo>
                    <a:pt x="83731" y="1331366"/>
                  </a:lnTo>
                  <a:lnTo>
                    <a:pt x="122293" y="1340905"/>
                  </a:lnTo>
                  <a:lnTo>
                    <a:pt x="135585" y="1341589"/>
                  </a:lnTo>
                  <a:lnTo>
                    <a:pt x="6429679" y="1341589"/>
                  </a:lnTo>
                  <a:lnTo>
                    <a:pt x="6469075" y="1335793"/>
                  </a:lnTo>
                  <a:lnTo>
                    <a:pt x="6505079" y="1318755"/>
                  </a:lnTo>
                  <a:lnTo>
                    <a:pt x="6534518" y="1292082"/>
                  </a:lnTo>
                  <a:lnTo>
                    <a:pt x="6555028" y="1257858"/>
                  </a:lnTo>
                  <a:lnTo>
                    <a:pt x="6564671" y="1219296"/>
                  </a:lnTo>
                  <a:lnTo>
                    <a:pt x="6565265" y="1206004"/>
                  </a:lnTo>
                  <a:lnTo>
                    <a:pt x="6565265" y="135585"/>
                  </a:lnTo>
                  <a:lnTo>
                    <a:pt x="6559467" y="96185"/>
                  </a:lnTo>
                  <a:lnTo>
                    <a:pt x="6542430" y="60172"/>
                  </a:lnTo>
                  <a:lnTo>
                    <a:pt x="6515757" y="30740"/>
                  </a:lnTo>
                  <a:lnTo>
                    <a:pt x="6481533" y="10223"/>
                  </a:lnTo>
                  <a:lnTo>
                    <a:pt x="6443052" y="679"/>
                  </a:lnTo>
                  <a:lnTo>
                    <a:pt x="64296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9299508" y="2299947"/>
              <a:ext cx="6565265" cy="1341755"/>
            </a:xfrm>
            <a:custGeom>
              <a:avLst/>
              <a:gdLst/>
              <a:ahLst/>
              <a:cxnLst/>
              <a:rect l="l" t="t" r="r" b="b"/>
              <a:pathLst>
                <a:path w="6565265" h="1341754">
                  <a:moveTo>
                    <a:pt x="0" y="1206004"/>
                  </a:moveTo>
                  <a:lnTo>
                    <a:pt x="0" y="135585"/>
                  </a:lnTo>
                  <a:lnTo>
                    <a:pt x="174" y="128950"/>
                  </a:lnTo>
                  <a:lnTo>
                    <a:pt x="7865" y="89877"/>
                  </a:lnTo>
                  <a:lnTo>
                    <a:pt x="26675" y="54739"/>
                  </a:lnTo>
                  <a:lnTo>
                    <a:pt x="54745" y="26675"/>
                  </a:lnTo>
                  <a:lnTo>
                    <a:pt x="89883" y="7865"/>
                  </a:lnTo>
                  <a:lnTo>
                    <a:pt x="128950" y="174"/>
                  </a:lnTo>
                  <a:lnTo>
                    <a:pt x="135585" y="0"/>
                  </a:lnTo>
                  <a:lnTo>
                    <a:pt x="6429679" y="0"/>
                  </a:lnTo>
                  <a:lnTo>
                    <a:pt x="6469075" y="5795"/>
                  </a:lnTo>
                  <a:lnTo>
                    <a:pt x="6505079" y="22834"/>
                  </a:lnTo>
                  <a:lnTo>
                    <a:pt x="6534518" y="49506"/>
                  </a:lnTo>
                  <a:lnTo>
                    <a:pt x="6555028" y="83731"/>
                  </a:lnTo>
                  <a:lnTo>
                    <a:pt x="6564671" y="122293"/>
                  </a:lnTo>
                  <a:lnTo>
                    <a:pt x="6565265" y="135585"/>
                  </a:lnTo>
                  <a:lnTo>
                    <a:pt x="6565265" y="1206004"/>
                  </a:lnTo>
                  <a:lnTo>
                    <a:pt x="6559467" y="1245400"/>
                  </a:lnTo>
                  <a:lnTo>
                    <a:pt x="6542430" y="1281404"/>
                  </a:lnTo>
                  <a:lnTo>
                    <a:pt x="6515757" y="1310757"/>
                  </a:lnTo>
                  <a:lnTo>
                    <a:pt x="6481533" y="1331366"/>
                  </a:lnTo>
                  <a:lnTo>
                    <a:pt x="6443052" y="1340905"/>
                  </a:lnTo>
                  <a:lnTo>
                    <a:pt x="6429679" y="1341589"/>
                  </a:lnTo>
                  <a:lnTo>
                    <a:pt x="135585" y="1341589"/>
                  </a:lnTo>
                  <a:lnTo>
                    <a:pt x="96189" y="1335793"/>
                  </a:lnTo>
                  <a:lnTo>
                    <a:pt x="60185" y="1318755"/>
                  </a:lnTo>
                  <a:lnTo>
                    <a:pt x="30741" y="1292082"/>
                  </a:lnTo>
                  <a:lnTo>
                    <a:pt x="10223" y="1257858"/>
                  </a:lnTo>
                  <a:lnTo>
                    <a:pt x="684" y="1219206"/>
                  </a:lnTo>
                  <a:lnTo>
                    <a:pt x="0" y="1206004"/>
                  </a:lnTo>
                  <a:close/>
                </a:path>
              </a:pathLst>
            </a:custGeom>
            <a:ln w="14274">
              <a:solidFill>
                <a:srgbClr val="E6E8E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4" name="object 14" descr=""/>
          <p:cNvGrpSpPr/>
          <p:nvPr/>
        </p:nvGrpSpPr>
        <p:grpSpPr>
          <a:xfrm>
            <a:off x="9379978" y="2539428"/>
            <a:ext cx="428625" cy="428625"/>
            <a:chOff x="9379978" y="2539428"/>
            <a:chExt cx="428625" cy="428625"/>
          </a:xfrm>
        </p:grpSpPr>
        <p:sp>
          <p:nvSpPr>
            <p:cNvPr id="15" name="object 15" descr=""/>
            <p:cNvSpPr/>
            <p:nvPr/>
          </p:nvSpPr>
          <p:spPr>
            <a:xfrm>
              <a:off x="9379978" y="2539428"/>
              <a:ext cx="428625" cy="428625"/>
            </a:xfrm>
            <a:custGeom>
              <a:avLst/>
              <a:gdLst/>
              <a:ahLst/>
              <a:cxnLst/>
              <a:rect l="l" t="t" r="r" b="b"/>
              <a:pathLst>
                <a:path w="428625" h="428625">
                  <a:moveTo>
                    <a:pt x="428167" y="0"/>
                  </a:moveTo>
                  <a:lnTo>
                    <a:pt x="0" y="0"/>
                  </a:lnTo>
                  <a:lnTo>
                    <a:pt x="0" y="428167"/>
                  </a:lnTo>
                  <a:lnTo>
                    <a:pt x="428167" y="428167"/>
                  </a:lnTo>
                  <a:lnTo>
                    <a:pt x="4281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9391873" y="2551325"/>
              <a:ext cx="404495" cy="404495"/>
            </a:xfrm>
            <a:custGeom>
              <a:avLst/>
              <a:gdLst/>
              <a:ahLst/>
              <a:cxnLst/>
              <a:rect l="l" t="t" r="r" b="b"/>
              <a:pathLst>
                <a:path w="404495" h="404494">
                  <a:moveTo>
                    <a:pt x="0" y="404380"/>
                  </a:moveTo>
                  <a:lnTo>
                    <a:pt x="404380" y="404380"/>
                  </a:lnTo>
                  <a:lnTo>
                    <a:pt x="404380" y="0"/>
                  </a:lnTo>
                  <a:lnTo>
                    <a:pt x="0" y="0"/>
                  </a:lnTo>
                  <a:lnTo>
                    <a:pt x="0" y="404380"/>
                  </a:lnTo>
                  <a:close/>
                </a:path>
              </a:pathLst>
            </a:custGeom>
            <a:ln w="2378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 descr=""/>
          <p:cNvSpPr txBox="1"/>
          <p:nvPr/>
        </p:nvSpPr>
        <p:spPr>
          <a:xfrm>
            <a:off x="9933627" y="2385169"/>
            <a:ext cx="5131435" cy="1005205"/>
          </a:xfrm>
          <a:prstGeom prst="rect">
            <a:avLst/>
          </a:prstGeom>
        </p:spPr>
        <p:txBody>
          <a:bodyPr wrap="square" lIns="0" tIns="1060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5"/>
              </a:spcBef>
            </a:pP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Keep</a:t>
            </a:r>
            <a:r>
              <a:rPr dirty="0" sz="1800" spc="-3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secure</a:t>
            </a:r>
            <a:r>
              <a:rPr dirty="0" sz="1800" spc="-3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 spc="-10">
                <a:solidFill>
                  <a:srgbClr val="0B0C0F"/>
                </a:solidFill>
                <a:latin typeface="Golos Text"/>
                <a:cs typeface="Golos Text"/>
              </a:rPr>
              <a:t>electronic</a:t>
            </a:r>
            <a:r>
              <a:rPr dirty="0" sz="1800" spc="-3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backups</a:t>
            </a:r>
            <a:r>
              <a:rPr dirty="0" sz="1800" spc="-3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of</a:t>
            </a:r>
            <a:r>
              <a:rPr dirty="0" sz="1800" spc="-3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all</a:t>
            </a:r>
            <a:r>
              <a:rPr dirty="0" sz="1800" spc="-3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 spc="-10">
                <a:solidFill>
                  <a:srgbClr val="0B0C0F"/>
                </a:solidFill>
                <a:latin typeface="Golos Text"/>
                <a:cs typeface="Golos Text"/>
              </a:rPr>
              <a:t>files</a:t>
            </a:r>
            <a:endParaRPr sz="1800">
              <a:latin typeface="Golos Text"/>
              <a:cs typeface="Golos Text"/>
            </a:endParaRPr>
          </a:p>
          <a:p>
            <a:pPr marL="12700" marR="5080">
              <a:lnSpc>
                <a:spcPct val="108600"/>
              </a:lnSpc>
              <a:spcBef>
                <a:spcPts val="515"/>
              </a:spcBef>
            </a:pP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Mantener</a:t>
            </a:r>
            <a:r>
              <a:rPr dirty="0" sz="1650" spc="-30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respaldos</a:t>
            </a:r>
            <a:r>
              <a:rPr dirty="0" sz="1650" spc="-30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electrónicos</a:t>
            </a:r>
            <a:r>
              <a:rPr dirty="0" sz="1650" spc="-30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seguros</a:t>
            </a:r>
            <a:r>
              <a:rPr dirty="0" sz="1650" spc="-30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de</a:t>
            </a:r>
            <a:r>
              <a:rPr dirty="0" sz="1650" spc="-30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 spc="-10">
                <a:solidFill>
                  <a:srgbClr val="5B616E"/>
                </a:solidFill>
                <a:latin typeface="Golos Text"/>
                <a:cs typeface="Golos Text"/>
              </a:rPr>
              <a:t>todos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los</a:t>
            </a:r>
            <a:r>
              <a:rPr dirty="0" sz="1650" spc="-20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 spc="-10">
                <a:solidFill>
                  <a:srgbClr val="5B616E"/>
                </a:solidFill>
                <a:latin typeface="Golos Text"/>
                <a:cs typeface="Golos Text"/>
              </a:rPr>
              <a:t>archivos</a:t>
            </a:r>
            <a:endParaRPr sz="1650">
              <a:latin typeface="Golos Text"/>
              <a:cs typeface="Golos Text"/>
            </a:endParaRPr>
          </a:p>
        </p:txBody>
      </p:sp>
      <p:grpSp>
        <p:nvGrpSpPr>
          <p:cNvPr id="18" name="object 18" descr=""/>
          <p:cNvGrpSpPr/>
          <p:nvPr/>
        </p:nvGrpSpPr>
        <p:grpSpPr>
          <a:xfrm>
            <a:off x="2541489" y="3734310"/>
            <a:ext cx="6579870" cy="1013460"/>
            <a:chOff x="2541489" y="3734310"/>
            <a:chExt cx="6579870" cy="1013460"/>
          </a:xfrm>
        </p:grpSpPr>
        <p:sp>
          <p:nvSpPr>
            <p:cNvPr id="19" name="object 19" descr=""/>
            <p:cNvSpPr/>
            <p:nvPr/>
          </p:nvSpPr>
          <p:spPr>
            <a:xfrm>
              <a:off x="2548627" y="3741447"/>
              <a:ext cx="6565265" cy="999490"/>
            </a:xfrm>
            <a:custGeom>
              <a:avLst/>
              <a:gdLst/>
              <a:ahLst/>
              <a:cxnLst/>
              <a:rect l="l" t="t" r="r" b="b"/>
              <a:pathLst>
                <a:path w="6565265" h="999489">
                  <a:moveTo>
                    <a:pt x="6429679" y="0"/>
                  </a:moveTo>
                  <a:lnTo>
                    <a:pt x="135585" y="0"/>
                  </a:lnTo>
                  <a:lnTo>
                    <a:pt x="128950" y="174"/>
                  </a:lnTo>
                  <a:lnTo>
                    <a:pt x="89883" y="7865"/>
                  </a:lnTo>
                  <a:lnTo>
                    <a:pt x="54745" y="26675"/>
                  </a:lnTo>
                  <a:lnTo>
                    <a:pt x="26675" y="54745"/>
                  </a:lnTo>
                  <a:lnTo>
                    <a:pt x="7865" y="89883"/>
                  </a:lnTo>
                  <a:lnTo>
                    <a:pt x="174" y="128950"/>
                  </a:lnTo>
                  <a:lnTo>
                    <a:pt x="0" y="135585"/>
                  </a:lnTo>
                  <a:lnTo>
                    <a:pt x="0" y="863472"/>
                  </a:lnTo>
                  <a:lnTo>
                    <a:pt x="5795" y="902868"/>
                  </a:lnTo>
                  <a:lnTo>
                    <a:pt x="22834" y="938872"/>
                  </a:lnTo>
                  <a:lnTo>
                    <a:pt x="49507" y="968225"/>
                  </a:lnTo>
                  <a:lnTo>
                    <a:pt x="83731" y="988834"/>
                  </a:lnTo>
                  <a:lnTo>
                    <a:pt x="122293" y="998373"/>
                  </a:lnTo>
                  <a:lnTo>
                    <a:pt x="135585" y="999058"/>
                  </a:lnTo>
                  <a:lnTo>
                    <a:pt x="6429679" y="999058"/>
                  </a:lnTo>
                  <a:lnTo>
                    <a:pt x="6469075" y="993262"/>
                  </a:lnTo>
                  <a:lnTo>
                    <a:pt x="6505079" y="976223"/>
                  </a:lnTo>
                  <a:lnTo>
                    <a:pt x="6534518" y="949550"/>
                  </a:lnTo>
                  <a:lnTo>
                    <a:pt x="6555028" y="915327"/>
                  </a:lnTo>
                  <a:lnTo>
                    <a:pt x="6564671" y="876674"/>
                  </a:lnTo>
                  <a:lnTo>
                    <a:pt x="6565265" y="863472"/>
                  </a:lnTo>
                  <a:lnTo>
                    <a:pt x="6565265" y="135585"/>
                  </a:lnTo>
                  <a:lnTo>
                    <a:pt x="6559467" y="96189"/>
                  </a:lnTo>
                  <a:lnTo>
                    <a:pt x="6542430" y="60185"/>
                  </a:lnTo>
                  <a:lnTo>
                    <a:pt x="6515757" y="30741"/>
                  </a:lnTo>
                  <a:lnTo>
                    <a:pt x="6481533" y="10223"/>
                  </a:lnTo>
                  <a:lnTo>
                    <a:pt x="6443052" y="684"/>
                  </a:lnTo>
                  <a:lnTo>
                    <a:pt x="64296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2548627" y="3741447"/>
              <a:ext cx="6565265" cy="999490"/>
            </a:xfrm>
            <a:custGeom>
              <a:avLst/>
              <a:gdLst/>
              <a:ahLst/>
              <a:cxnLst/>
              <a:rect l="l" t="t" r="r" b="b"/>
              <a:pathLst>
                <a:path w="6565265" h="999489">
                  <a:moveTo>
                    <a:pt x="0" y="863472"/>
                  </a:moveTo>
                  <a:lnTo>
                    <a:pt x="0" y="135585"/>
                  </a:lnTo>
                  <a:lnTo>
                    <a:pt x="174" y="128950"/>
                  </a:lnTo>
                  <a:lnTo>
                    <a:pt x="7865" y="89883"/>
                  </a:lnTo>
                  <a:lnTo>
                    <a:pt x="26675" y="54745"/>
                  </a:lnTo>
                  <a:lnTo>
                    <a:pt x="54745" y="26675"/>
                  </a:lnTo>
                  <a:lnTo>
                    <a:pt x="89883" y="7865"/>
                  </a:lnTo>
                  <a:lnTo>
                    <a:pt x="128950" y="174"/>
                  </a:lnTo>
                  <a:lnTo>
                    <a:pt x="135585" y="0"/>
                  </a:lnTo>
                  <a:lnTo>
                    <a:pt x="6429679" y="0"/>
                  </a:lnTo>
                  <a:lnTo>
                    <a:pt x="6469075" y="5795"/>
                  </a:lnTo>
                  <a:lnTo>
                    <a:pt x="6505079" y="22834"/>
                  </a:lnTo>
                  <a:lnTo>
                    <a:pt x="6534518" y="49507"/>
                  </a:lnTo>
                  <a:lnTo>
                    <a:pt x="6555041" y="83731"/>
                  </a:lnTo>
                  <a:lnTo>
                    <a:pt x="6564671" y="122293"/>
                  </a:lnTo>
                  <a:lnTo>
                    <a:pt x="6565265" y="135585"/>
                  </a:lnTo>
                  <a:lnTo>
                    <a:pt x="6565265" y="863472"/>
                  </a:lnTo>
                  <a:lnTo>
                    <a:pt x="6559469" y="902868"/>
                  </a:lnTo>
                  <a:lnTo>
                    <a:pt x="6542430" y="938872"/>
                  </a:lnTo>
                  <a:lnTo>
                    <a:pt x="6515757" y="968225"/>
                  </a:lnTo>
                  <a:lnTo>
                    <a:pt x="6481533" y="988834"/>
                  </a:lnTo>
                  <a:lnTo>
                    <a:pt x="6443052" y="998373"/>
                  </a:lnTo>
                  <a:lnTo>
                    <a:pt x="6429679" y="999058"/>
                  </a:lnTo>
                  <a:lnTo>
                    <a:pt x="135585" y="999058"/>
                  </a:lnTo>
                  <a:lnTo>
                    <a:pt x="96189" y="993262"/>
                  </a:lnTo>
                  <a:lnTo>
                    <a:pt x="60185" y="976223"/>
                  </a:lnTo>
                  <a:lnTo>
                    <a:pt x="30741" y="949550"/>
                  </a:lnTo>
                  <a:lnTo>
                    <a:pt x="10223" y="915327"/>
                  </a:lnTo>
                  <a:lnTo>
                    <a:pt x="684" y="876674"/>
                  </a:lnTo>
                  <a:lnTo>
                    <a:pt x="0" y="863472"/>
                  </a:lnTo>
                  <a:close/>
                </a:path>
              </a:pathLst>
            </a:custGeom>
            <a:ln w="14274">
              <a:solidFill>
                <a:srgbClr val="E6E8E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1" name="object 21" descr=""/>
          <p:cNvGrpSpPr/>
          <p:nvPr/>
        </p:nvGrpSpPr>
        <p:grpSpPr>
          <a:xfrm>
            <a:off x="2644559" y="3973040"/>
            <a:ext cx="428625" cy="428625"/>
            <a:chOff x="2644559" y="3973040"/>
            <a:chExt cx="428625" cy="428625"/>
          </a:xfrm>
        </p:grpSpPr>
        <p:sp>
          <p:nvSpPr>
            <p:cNvPr id="22" name="object 22" descr=""/>
            <p:cNvSpPr/>
            <p:nvPr/>
          </p:nvSpPr>
          <p:spPr>
            <a:xfrm>
              <a:off x="2644559" y="3973042"/>
              <a:ext cx="428625" cy="428625"/>
            </a:xfrm>
            <a:custGeom>
              <a:avLst/>
              <a:gdLst/>
              <a:ahLst/>
              <a:cxnLst/>
              <a:rect l="l" t="t" r="r" b="b"/>
              <a:pathLst>
                <a:path w="428625" h="428625">
                  <a:moveTo>
                    <a:pt x="428167" y="0"/>
                  </a:moveTo>
                  <a:lnTo>
                    <a:pt x="0" y="0"/>
                  </a:lnTo>
                  <a:lnTo>
                    <a:pt x="0" y="428167"/>
                  </a:lnTo>
                  <a:lnTo>
                    <a:pt x="428167" y="428167"/>
                  </a:lnTo>
                  <a:lnTo>
                    <a:pt x="4281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2656453" y="3984933"/>
              <a:ext cx="404495" cy="404495"/>
            </a:xfrm>
            <a:custGeom>
              <a:avLst/>
              <a:gdLst/>
              <a:ahLst/>
              <a:cxnLst/>
              <a:rect l="l" t="t" r="r" b="b"/>
              <a:pathLst>
                <a:path w="404494" h="404495">
                  <a:moveTo>
                    <a:pt x="0" y="404380"/>
                  </a:moveTo>
                  <a:lnTo>
                    <a:pt x="404380" y="404380"/>
                  </a:lnTo>
                  <a:lnTo>
                    <a:pt x="404380" y="0"/>
                  </a:lnTo>
                  <a:lnTo>
                    <a:pt x="0" y="0"/>
                  </a:lnTo>
                  <a:lnTo>
                    <a:pt x="0" y="404380"/>
                  </a:lnTo>
                  <a:close/>
                </a:path>
              </a:pathLst>
            </a:custGeom>
            <a:ln w="2378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" name="object 24" descr=""/>
          <p:cNvSpPr txBox="1"/>
          <p:nvPr/>
        </p:nvSpPr>
        <p:spPr>
          <a:xfrm>
            <a:off x="3196449" y="3828411"/>
            <a:ext cx="4871085" cy="701675"/>
          </a:xfrm>
          <a:prstGeom prst="rect">
            <a:avLst/>
          </a:prstGeom>
        </p:spPr>
        <p:txBody>
          <a:bodyPr wrap="square" lIns="0" tIns="901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dirty="0" sz="1800" spc="-10">
                <a:solidFill>
                  <a:srgbClr val="0B0C0F"/>
                </a:solidFill>
                <a:latin typeface="Golos Text"/>
                <a:cs typeface="Golos Text"/>
              </a:rPr>
              <a:t>Review</a:t>
            </a:r>
            <a:r>
              <a:rPr dirty="0" sz="1800" spc="-6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SMS</a:t>
            </a:r>
            <a:r>
              <a:rPr dirty="0" sz="1800" spc="-6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scores</a:t>
            </a:r>
            <a:r>
              <a:rPr dirty="0" sz="1800" spc="-6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 spc="-10">
                <a:solidFill>
                  <a:srgbClr val="0B0C0F"/>
                </a:solidFill>
                <a:latin typeface="Golos Text"/>
                <a:cs typeface="Golos Text"/>
              </a:rPr>
              <a:t>regularly;</a:t>
            </a:r>
            <a:r>
              <a:rPr dirty="0" sz="1800" spc="-6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address</a:t>
            </a:r>
            <a:r>
              <a:rPr dirty="0" sz="1800" spc="-6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 spc="-10">
                <a:solidFill>
                  <a:srgbClr val="0B0C0F"/>
                </a:solidFill>
                <a:latin typeface="Golos Text"/>
                <a:cs typeface="Golos Text"/>
              </a:rPr>
              <a:t>alerts</a:t>
            </a:r>
            <a:endParaRPr sz="1800">
              <a:latin typeface="Golos Text"/>
              <a:cs typeface="Golos Text"/>
            </a:endParaRPr>
          </a:p>
          <a:p>
            <a:pPr marL="12700">
              <a:lnSpc>
                <a:spcPct val="100000"/>
              </a:lnSpc>
              <a:spcBef>
                <a:spcPts val="570"/>
              </a:spcBef>
            </a:pP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Revisar</a:t>
            </a:r>
            <a:r>
              <a:rPr dirty="0" sz="1650" spc="-30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puntuaciones</a:t>
            </a:r>
            <a:r>
              <a:rPr dirty="0" sz="1650" spc="-2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SMS</a:t>
            </a:r>
            <a:r>
              <a:rPr dirty="0" sz="1650" spc="-2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y</a:t>
            </a:r>
            <a:r>
              <a:rPr dirty="0" sz="1650" spc="-2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atender</a:t>
            </a:r>
            <a:r>
              <a:rPr dirty="0" sz="1650" spc="-2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 spc="-10">
                <a:solidFill>
                  <a:srgbClr val="5B616E"/>
                </a:solidFill>
                <a:latin typeface="Golos Text"/>
                <a:cs typeface="Golos Text"/>
              </a:rPr>
              <a:t>alertas</a:t>
            </a:r>
            <a:endParaRPr sz="1650">
              <a:latin typeface="Golos Text"/>
              <a:cs typeface="Golos Text"/>
            </a:endParaRPr>
          </a:p>
        </p:txBody>
      </p:sp>
      <p:grpSp>
        <p:nvGrpSpPr>
          <p:cNvPr id="25" name="object 25" descr=""/>
          <p:cNvGrpSpPr/>
          <p:nvPr/>
        </p:nvGrpSpPr>
        <p:grpSpPr>
          <a:xfrm>
            <a:off x="9292371" y="3734310"/>
            <a:ext cx="6579870" cy="1013460"/>
            <a:chOff x="9292371" y="3734310"/>
            <a:chExt cx="6579870" cy="1013460"/>
          </a:xfrm>
        </p:grpSpPr>
        <p:sp>
          <p:nvSpPr>
            <p:cNvPr id="26" name="object 26" descr=""/>
            <p:cNvSpPr/>
            <p:nvPr/>
          </p:nvSpPr>
          <p:spPr>
            <a:xfrm>
              <a:off x="9299508" y="3741447"/>
              <a:ext cx="6565265" cy="999490"/>
            </a:xfrm>
            <a:custGeom>
              <a:avLst/>
              <a:gdLst/>
              <a:ahLst/>
              <a:cxnLst/>
              <a:rect l="l" t="t" r="r" b="b"/>
              <a:pathLst>
                <a:path w="6565265" h="999489">
                  <a:moveTo>
                    <a:pt x="6429679" y="0"/>
                  </a:moveTo>
                  <a:lnTo>
                    <a:pt x="135585" y="0"/>
                  </a:lnTo>
                  <a:lnTo>
                    <a:pt x="128950" y="174"/>
                  </a:lnTo>
                  <a:lnTo>
                    <a:pt x="89883" y="7865"/>
                  </a:lnTo>
                  <a:lnTo>
                    <a:pt x="54745" y="26675"/>
                  </a:lnTo>
                  <a:lnTo>
                    <a:pt x="26675" y="54745"/>
                  </a:lnTo>
                  <a:lnTo>
                    <a:pt x="7865" y="89883"/>
                  </a:lnTo>
                  <a:lnTo>
                    <a:pt x="174" y="128950"/>
                  </a:lnTo>
                  <a:lnTo>
                    <a:pt x="0" y="135585"/>
                  </a:lnTo>
                  <a:lnTo>
                    <a:pt x="0" y="863472"/>
                  </a:lnTo>
                  <a:lnTo>
                    <a:pt x="5795" y="902868"/>
                  </a:lnTo>
                  <a:lnTo>
                    <a:pt x="22834" y="938872"/>
                  </a:lnTo>
                  <a:lnTo>
                    <a:pt x="49507" y="968225"/>
                  </a:lnTo>
                  <a:lnTo>
                    <a:pt x="83731" y="988834"/>
                  </a:lnTo>
                  <a:lnTo>
                    <a:pt x="122293" y="998373"/>
                  </a:lnTo>
                  <a:lnTo>
                    <a:pt x="135585" y="999058"/>
                  </a:lnTo>
                  <a:lnTo>
                    <a:pt x="6429679" y="999058"/>
                  </a:lnTo>
                  <a:lnTo>
                    <a:pt x="6469075" y="993262"/>
                  </a:lnTo>
                  <a:lnTo>
                    <a:pt x="6505079" y="976223"/>
                  </a:lnTo>
                  <a:lnTo>
                    <a:pt x="6534518" y="949550"/>
                  </a:lnTo>
                  <a:lnTo>
                    <a:pt x="6555028" y="915327"/>
                  </a:lnTo>
                  <a:lnTo>
                    <a:pt x="6564671" y="876674"/>
                  </a:lnTo>
                  <a:lnTo>
                    <a:pt x="6565265" y="863472"/>
                  </a:lnTo>
                  <a:lnTo>
                    <a:pt x="6565265" y="135585"/>
                  </a:lnTo>
                  <a:lnTo>
                    <a:pt x="6559467" y="96189"/>
                  </a:lnTo>
                  <a:lnTo>
                    <a:pt x="6542430" y="60185"/>
                  </a:lnTo>
                  <a:lnTo>
                    <a:pt x="6515757" y="30741"/>
                  </a:lnTo>
                  <a:lnTo>
                    <a:pt x="6481533" y="10223"/>
                  </a:lnTo>
                  <a:lnTo>
                    <a:pt x="6443052" y="684"/>
                  </a:lnTo>
                  <a:lnTo>
                    <a:pt x="64296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9299508" y="3741447"/>
              <a:ext cx="6565265" cy="999490"/>
            </a:xfrm>
            <a:custGeom>
              <a:avLst/>
              <a:gdLst/>
              <a:ahLst/>
              <a:cxnLst/>
              <a:rect l="l" t="t" r="r" b="b"/>
              <a:pathLst>
                <a:path w="6565265" h="999489">
                  <a:moveTo>
                    <a:pt x="0" y="863472"/>
                  </a:moveTo>
                  <a:lnTo>
                    <a:pt x="0" y="135585"/>
                  </a:lnTo>
                  <a:lnTo>
                    <a:pt x="174" y="128950"/>
                  </a:lnTo>
                  <a:lnTo>
                    <a:pt x="7865" y="89883"/>
                  </a:lnTo>
                  <a:lnTo>
                    <a:pt x="26675" y="54745"/>
                  </a:lnTo>
                  <a:lnTo>
                    <a:pt x="54745" y="26675"/>
                  </a:lnTo>
                  <a:lnTo>
                    <a:pt x="89883" y="7865"/>
                  </a:lnTo>
                  <a:lnTo>
                    <a:pt x="128950" y="174"/>
                  </a:lnTo>
                  <a:lnTo>
                    <a:pt x="135585" y="0"/>
                  </a:lnTo>
                  <a:lnTo>
                    <a:pt x="6429679" y="0"/>
                  </a:lnTo>
                  <a:lnTo>
                    <a:pt x="6469075" y="5795"/>
                  </a:lnTo>
                  <a:lnTo>
                    <a:pt x="6505079" y="22834"/>
                  </a:lnTo>
                  <a:lnTo>
                    <a:pt x="6534518" y="49507"/>
                  </a:lnTo>
                  <a:lnTo>
                    <a:pt x="6555028" y="83731"/>
                  </a:lnTo>
                  <a:lnTo>
                    <a:pt x="6564671" y="122293"/>
                  </a:lnTo>
                  <a:lnTo>
                    <a:pt x="6565265" y="135585"/>
                  </a:lnTo>
                  <a:lnTo>
                    <a:pt x="6565265" y="863472"/>
                  </a:lnTo>
                  <a:lnTo>
                    <a:pt x="6559467" y="902868"/>
                  </a:lnTo>
                  <a:lnTo>
                    <a:pt x="6542430" y="938872"/>
                  </a:lnTo>
                  <a:lnTo>
                    <a:pt x="6515757" y="968225"/>
                  </a:lnTo>
                  <a:lnTo>
                    <a:pt x="6481533" y="988834"/>
                  </a:lnTo>
                  <a:lnTo>
                    <a:pt x="6443052" y="998373"/>
                  </a:lnTo>
                  <a:lnTo>
                    <a:pt x="6429679" y="999058"/>
                  </a:lnTo>
                  <a:lnTo>
                    <a:pt x="135585" y="999058"/>
                  </a:lnTo>
                  <a:lnTo>
                    <a:pt x="96189" y="993262"/>
                  </a:lnTo>
                  <a:lnTo>
                    <a:pt x="60185" y="976223"/>
                  </a:lnTo>
                  <a:lnTo>
                    <a:pt x="30741" y="949550"/>
                  </a:lnTo>
                  <a:lnTo>
                    <a:pt x="10223" y="915327"/>
                  </a:lnTo>
                  <a:lnTo>
                    <a:pt x="684" y="876674"/>
                  </a:lnTo>
                  <a:lnTo>
                    <a:pt x="0" y="863472"/>
                  </a:lnTo>
                  <a:close/>
                </a:path>
              </a:pathLst>
            </a:custGeom>
            <a:ln w="14274">
              <a:solidFill>
                <a:srgbClr val="E6E8E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8" name="object 28" descr=""/>
          <p:cNvGrpSpPr/>
          <p:nvPr/>
        </p:nvGrpSpPr>
        <p:grpSpPr>
          <a:xfrm>
            <a:off x="9379978" y="3960670"/>
            <a:ext cx="428625" cy="428625"/>
            <a:chOff x="9379978" y="3960670"/>
            <a:chExt cx="428625" cy="428625"/>
          </a:xfrm>
        </p:grpSpPr>
        <p:sp>
          <p:nvSpPr>
            <p:cNvPr id="29" name="object 29" descr=""/>
            <p:cNvSpPr/>
            <p:nvPr/>
          </p:nvSpPr>
          <p:spPr>
            <a:xfrm>
              <a:off x="9379978" y="3960672"/>
              <a:ext cx="428625" cy="428625"/>
            </a:xfrm>
            <a:custGeom>
              <a:avLst/>
              <a:gdLst/>
              <a:ahLst/>
              <a:cxnLst/>
              <a:rect l="l" t="t" r="r" b="b"/>
              <a:pathLst>
                <a:path w="428625" h="428625">
                  <a:moveTo>
                    <a:pt x="428167" y="0"/>
                  </a:moveTo>
                  <a:lnTo>
                    <a:pt x="0" y="0"/>
                  </a:lnTo>
                  <a:lnTo>
                    <a:pt x="0" y="428167"/>
                  </a:lnTo>
                  <a:lnTo>
                    <a:pt x="428167" y="428167"/>
                  </a:lnTo>
                  <a:lnTo>
                    <a:pt x="4281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9391873" y="3972563"/>
              <a:ext cx="404495" cy="404495"/>
            </a:xfrm>
            <a:custGeom>
              <a:avLst/>
              <a:gdLst/>
              <a:ahLst/>
              <a:cxnLst/>
              <a:rect l="l" t="t" r="r" b="b"/>
              <a:pathLst>
                <a:path w="404495" h="404495">
                  <a:moveTo>
                    <a:pt x="0" y="404380"/>
                  </a:moveTo>
                  <a:lnTo>
                    <a:pt x="404380" y="404380"/>
                  </a:lnTo>
                  <a:lnTo>
                    <a:pt x="404380" y="0"/>
                  </a:lnTo>
                  <a:lnTo>
                    <a:pt x="0" y="0"/>
                  </a:lnTo>
                  <a:lnTo>
                    <a:pt x="0" y="404380"/>
                  </a:lnTo>
                  <a:close/>
                </a:path>
              </a:pathLst>
            </a:custGeom>
            <a:ln w="2378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1" name="object 31" descr=""/>
          <p:cNvSpPr txBox="1"/>
          <p:nvPr/>
        </p:nvSpPr>
        <p:spPr>
          <a:xfrm>
            <a:off x="9947258" y="3841269"/>
            <a:ext cx="5243830" cy="676910"/>
          </a:xfrm>
          <a:prstGeom prst="rect">
            <a:avLst/>
          </a:prstGeom>
        </p:spPr>
        <p:txBody>
          <a:bodyPr wrap="square" lIns="0" tIns="774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Conduct</a:t>
            </a:r>
            <a:r>
              <a:rPr dirty="0" sz="1800" spc="-5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periodic</a:t>
            </a:r>
            <a:r>
              <a:rPr dirty="0" sz="1800" spc="-4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mock</a:t>
            </a:r>
            <a:r>
              <a:rPr dirty="0" sz="1800" spc="-4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audits</a:t>
            </a:r>
            <a:r>
              <a:rPr dirty="0" sz="1800" spc="-50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to</a:t>
            </a:r>
            <a:r>
              <a:rPr dirty="0" sz="1800" spc="-4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>
                <a:solidFill>
                  <a:srgbClr val="0B0C0F"/>
                </a:solidFill>
                <a:latin typeface="Golos Text"/>
                <a:cs typeface="Golos Text"/>
              </a:rPr>
              <a:t>find</a:t>
            </a:r>
            <a:r>
              <a:rPr dirty="0" sz="1800" spc="-45">
                <a:solidFill>
                  <a:srgbClr val="0B0C0F"/>
                </a:solidFill>
                <a:latin typeface="Golos Text"/>
                <a:cs typeface="Golos Text"/>
              </a:rPr>
              <a:t> </a:t>
            </a:r>
            <a:r>
              <a:rPr dirty="0" sz="1800" spc="-20">
                <a:solidFill>
                  <a:srgbClr val="0B0C0F"/>
                </a:solidFill>
                <a:latin typeface="Golos Text"/>
                <a:cs typeface="Golos Text"/>
              </a:rPr>
              <a:t>gaps</a:t>
            </a:r>
            <a:endParaRPr sz="1800">
              <a:latin typeface="Golos Text"/>
              <a:cs typeface="Golos Text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Realizar</a:t>
            </a:r>
            <a:r>
              <a:rPr dirty="0" sz="1650" spc="-1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auditorías</a:t>
            </a:r>
            <a:r>
              <a:rPr dirty="0" sz="1650" spc="-10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simuladas</a:t>
            </a:r>
            <a:r>
              <a:rPr dirty="0" sz="1650" spc="-1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para</a:t>
            </a:r>
            <a:r>
              <a:rPr dirty="0" sz="1650" spc="-10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>
                <a:solidFill>
                  <a:srgbClr val="5B616E"/>
                </a:solidFill>
                <a:latin typeface="Golos Text"/>
                <a:cs typeface="Golos Text"/>
              </a:rPr>
              <a:t>detectar</a:t>
            </a:r>
            <a:r>
              <a:rPr dirty="0" sz="1650" spc="-15">
                <a:solidFill>
                  <a:srgbClr val="5B616E"/>
                </a:solidFill>
                <a:latin typeface="Golos Text"/>
                <a:cs typeface="Golos Text"/>
              </a:rPr>
              <a:t> </a:t>
            </a:r>
            <a:r>
              <a:rPr dirty="0" sz="1650" spc="-10">
                <a:solidFill>
                  <a:srgbClr val="5B616E"/>
                </a:solidFill>
                <a:latin typeface="Golos Text"/>
                <a:cs typeface="Golos Text"/>
              </a:rPr>
              <a:t>brechas</a:t>
            </a:r>
            <a:endParaRPr sz="1650">
              <a:latin typeface="Golos Text"/>
              <a:cs typeface="Golos Text"/>
            </a:endParaRPr>
          </a:p>
        </p:txBody>
      </p:sp>
      <p:sp>
        <p:nvSpPr>
          <p:cNvPr id="32" name="object 32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="1">
                <a:latin typeface="Golos Text SemiBold"/>
                <a:cs typeface="Golos Text SemiBold"/>
              </a:rPr>
              <a:t>Disclaimer:</a:t>
            </a:r>
            <a:r>
              <a:rPr dirty="0" spc="80" b="1">
                <a:latin typeface="Golos Text SemiBold"/>
                <a:cs typeface="Golos Text SemiBold"/>
              </a:rPr>
              <a:t> </a:t>
            </a:r>
            <a:r>
              <a:rPr dirty="0"/>
              <a:t>This</a:t>
            </a:r>
            <a:r>
              <a:rPr dirty="0" spc="85"/>
              <a:t> </a:t>
            </a:r>
            <a:r>
              <a:rPr dirty="0"/>
              <a:t>checklist</a:t>
            </a:r>
            <a:r>
              <a:rPr dirty="0" spc="85"/>
              <a:t> </a:t>
            </a:r>
            <a:r>
              <a:rPr dirty="0"/>
              <a:t>is</a:t>
            </a:r>
            <a:r>
              <a:rPr dirty="0" spc="80"/>
              <a:t> </a:t>
            </a:r>
            <a:r>
              <a:rPr dirty="0"/>
              <a:t>for</a:t>
            </a:r>
            <a:r>
              <a:rPr dirty="0" spc="85"/>
              <a:t> </a:t>
            </a:r>
            <a:r>
              <a:rPr dirty="0"/>
              <a:t>general</a:t>
            </a:r>
            <a:r>
              <a:rPr dirty="0" spc="85"/>
              <a:t> </a:t>
            </a:r>
            <a:r>
              <a:rPr dirty="0"/>
              <a:t>informational</a:t>
            </a:r>
            <a:r>
              <a:rPr dirty="0" spc="85"/>
              <a:t> </a:t>
            </a:r>
            <a:r>
              <a:rPr dirty="0"/>
              <a:t>purposes</a:t>
            </a:r>
            <a:r>
              <a:rPr dirty="0" spc="80"/>
              <a:t> </a:t>
            </a:r>
            <a:r>
              <a:rPr dirty="0"/>
              <a:t>only</a:t>
            </a:r>
            <a:r>
              <a:rPr dirty="0" spc="85"/>
              <a:t> </a:t>
            </a:r>
            <a:r>
              <a:rPr dirty="0"/>
              <a:t>and</a:t>
            </a:r>
            <a:r>
              <a:rPr dirty="0" spc="85"/>
              <a:t> </a:t>
            </a:r>
            <a:r>
              <a:rPr dirty="0"/>
              <a:t>does</a:t>
            </a:r>
            <a:r>
              <a:rPr dirty="0" spc="85"/>
              <a:t> </a:t>
            </a:r>
            <a:r>
              <a:rPr dirty="0"/>
              <a:t>not</a:t>
            </a:r>
            <a:r>
              <a:rPr dirty="0" spc="80"/>
              <a:t> </a:t>
            </a:r>
            <a:r>
              <a:rPr dirty="0"/>
              <a:t>constitute</a:t>
            </a:r>
            <a:r>
              <a:rPr dirty="0" spc="85"/>
              <a:t> </a:t>
            </a:r>
            <a:r>
              <a:rPr dirty="0"/>
              <a:t>legal</a:t>
            </a:r>
            <a:r>
              <a:rPr dirty="0" spc="85"/>
              <a:t> </a:t>
            </a:r>
            <a:r>
              <a:rPr dirty="0"/>
              <a:t>advice.</a:t>
            </a:r>
            <a:r>
              <a:rPr dirty="0" spc="80"/>
              <a:t> </a:t>
            </a:r>
            <a:r>
              <a:rPr dirty="0"/>
              <a:t>Verify</a:t>
            </a:r>
            <a:r>
              <a:rPr dirty="0" spc="85"/>
              <a:t> </a:t>
            </a:r>
            <a:r>
              <a:rPr dirty="0"/>
              <a:t>requirements</a:t>
            </a:r>
            <a:r>
              <a:rPr dirty="0" spc="85"/>
              <a:t> </a:t>
            </a:r>
            <a:r>
              <a:rPr dirty="0"/>
              <a:t>with</a:t>
            </a:r>
            <a:r>
              <a:rPr dirty="0" spc="85"/>
              <a:t> </a:t>
            </a:r>
            <a:r>
              <a:rPr dirty="0"/>
              <a:t>FMCSA,</a:t>
            </a:r>
            <a:r>
              <a:rPr dirty="0" spc="80"/>
              <a:t> </a:t>
            </a:r>
            <a:r>
              <a:rPr dirty="0" spc="-20"/>
              <a:t>CBP,</a:t>
            </a:r>
          </a:p>
          <a:p>
            <a:pPr marL="12700">
              <a:lnSpc>
                <a:spcPct val="100000"/>
              </a:lnSpc>
              <a:spcBef>
                <a:spcPts val="440"/>
              </a:spcBef>
            </a:pPr>
            <a:r>
              <a:rPr dirty="0"/>
              <a:t>IRS/DOL,</a:t>
            </a:r>
            <a:r>
              <a:rPr dirty="0" spc="70"/>
              <a:t> </a:t>
            </a:r>
            <a:r>
              <a:rPr dirty="0"/>
              <a:t>and</a:t>
            </a:r>
            <a:r>
              <a:rPr dirty="0" spc="70"/>
              <a:t> </a:t>
            </a:r>
            <a:r>
              <a:rPr dirty="0"/>
              <a:t>state</a:t>
            </a:r>
            <a:r>
              <a:rPr dirty="0" spc="75"/>
              <a:t> </a:t>
            </a:r>
            <a:r>
              <a:rPr dirty="0"/>
              <a:t>entities</a:t>
            </a:r>
            <a:r>
              <a:rPr dirty="0" spc="70"/>
              <a:t> </a:t>
            </a:r>
            <a:r>
              <a:rPr dirty="0"/>
              <a:t>(UCR,</a:t>
            </a:r>
            <a:r>
              <a:rPr dirty="0" spc="70"/>
              <a:t> </a:t>
            </a:r>
            <a:r>
              <a:rPr dirty="0"/>
              <a:t>IFTA,</a:t>
            </a:r>
            <a:r>
              <a:rPr dirty="0" spc="75"/>
              <a:t> </a:t>
            </a:r>
            <a:r>
              <a:rPr dirty="0" spc="-10"/>
              <a:t>IRP).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Untitled - August 31, 2025 at 10.25.50</dc:title>
  <dcterms:created xsi:type="dcterms:W3CDTF">2025-08-31T18:25:35Z</dcterms:created>
  <dcterms:modified xsi:type="dcterms:W3CDTF">2025-08-31T18:25:35Z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2025-08-31T00:00:00Z</vt:filetime>
  </property>
  <property fmtid="{D5CDD505-2E9C-101B-9397-08002B2CF9AE}" pid="3" name="Creator">
    <vt:lpwstr>Adobe Express</vt:lpwstr>
  </property>
  <property fmtid="{D5CDD505-2E9C-101B-9397-08002B2CF9AE}" pid="4" name="LastSaved">
    <vt:filetime>2025-08-31T00:00:00Z</vt:filetime>
  </property>
  <property fmtid="{D5CDD505-2E9C-101B-9397-08002B2CF9AE}" pid="5" name="Producer">
    <vt:lpwstr>Adobe Express</vt:lpwstr>
  </property>
</Properties>
</file>