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 id="259" r:id="rId10"/>
    <p:sldId id="260" r:id="rId11"/>
    <p:sldId id="261" r:id="rId12"/>
    <p:sldId id="262" r:id="rId13"/>
    <p:sldId id="263" r:id="rId14"/>
    <p:sldId id="264" r:id="rId15"/>
    <p:sldId id="265"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ctrTitle"/>
          </p:nvPr>
        </p:nvSpPr>
        <p:spPr/>
        <p:txBody>
          <a:bodyPr/>
          <a:lstStyle/>
          <a:p>
            <a:r>
              <a:t>Cumplimiento FMCSA y Transporte Transfronterizo</a:t>
            </a:r>
          </a:p>
        </p:txBody>
      </p:sp>
      <p:sp>
        <p:nvSpPr>
          <p:cNvPr id="3" name="Subtitle 2"/>
          <p:cNvSpPr>
            <a:spLocks noGrp="1"/>
          </p:cNvSpPr>
          <p:nvPr>
            <p:ph type="subTitle" idx="1"/>
          </p:nvPr>
        </p:nvSpPr>
        <p:spPr/>
        <p:txBody>
          <a:bodyPr/>
          <a:lstStyle/>
          <a:p>
            <a:r>
              <a:t>ELP, Reglamentos, Fondos Federales y Observaciones Estratégicas</a:t>
            </a:r>
          </a:p>
        </p:txBody>
      </p:sp>
    </p:spTree>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Visas para Choferes Extranjeros – Actualización 2025</a:t>
            </a:r>
          </a:p>
        </p:txBody>
      </p:sp>
      <p:sp>
        <p:nvSpPr>
          <p:cNvPr id="3" name="Content Placeholder 2"/>
          <p:cNvSpPr>
            <a:spLocks noGrp="1"/>
          </p:cNvSpPr>
          <p:nvPr>
            <p:ph idx="1"/>
          </p:nvPr>
        </p:nvSpPr>
        <p:spPr/>
        <p:txBody>
          <a:bodyPr/>
          <a:lstStyle/>
          <a:p>
            <a:r>
              <a:t>Suspendidas:</a:t>
            </a:r>
          </a:p>
          <a:p>
            <a:r>
              <a:t>• H-2B (trabajo temporal)</a:t>
            </a:r>
          </a:p>
          <a:p>
            <a:r>
              <a:t>• E-2 (inversionistas)</a:t>
            </a:r>
          </a:p>
          <a:p>
            <a:r>
              <a:t>• EB-3 (empleo permanente)</a:t>
            </a:r>
          </a:p>
          <a:p/>
          <a:p>
            <a:r>
              <a:t>No afectadas:</a:t>
            </a:r>
          </a:p>
          <a:p>
            <a:r>
              <a:t>• B-1/B-2 (usada por choferes mexicanos en zona fronteriza)</a:t>
            </a:r>
          </a:p>
          <a:p/>
          <a:p>
            <a:r>
              <a:t>Nota: La suspensión es temporal y vinculada a escrutinio sobre dominio del inglés.</a:t>
            </a:r>
          </a:p>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Agenda</a:t>
            </a:r>
          </a:p>
        </p:txBody>
      </p:sp>
      <p:sp>
        <p:nvSpPr>
          <p:cNvPr id="3" name="Content Placeholder 2"/>
          <p:cNvSpPr>
            <a:spLocks noGrp="1"/>
          </p:cNvSpPr>
          <p:nvPr>
            <p:ph idx="1"/>
          </p:nvPr>
        </p:nvSpPr>
        <p:spPr/>
        <p:txBody>
          <a:bodyPr/>
          <a:lstStyle/>
          <a:p>
            <a:r>
              <a:t>1. Regla ELP y Caso Singh</a:t>
            </a:r>
          </a:p>
          <a:p>
            <a:r>
              <a:t>2. Impacto en choferes mexicanos y visas</a:t>
            </a:r>
          </a:p>
          <a:p>
            <a:r>
              <a:t>3. Fondos federales en estados fronterizos</a:t>
            </a:r>
          </a:p>
          <a:p>
            <a:r>
              <a:t>4. Checklist de reglamentos y archivos</a:t>
            </a:r>
          </a:p>
          <a:p>
            <a:r>
              <a:t>5. Principal Place of Business (PPB)</a:t>
            </a:r>
          </a:p>
          <a:p>
            <a:r>
              <a:t>6. Observación personal y recomendaciones</a:t>
            </a:r>
          </a:p>
          <a:p>
            <a:r>
              <a:t>7. Preguntas y respuestas</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Regla de Competencia en Inglés (ELP)</a:t>
            </a:r>
          </a:p>
        </p:txBody>
      </p:sp>
      <p:sp>
        <p:nvSpPr>
          <p:cNvPr id="3" name="Content Placeholder 2"/>
          <p:cNvSpPr>
            <a:spLocks noGrp="1"/>
          </p:cNvSpPr>
          <p:nvPr>
            <p:ph idx="1"/>
          </p:nvPr>
        </p:nvSpPr>
        <p:spPr/>
        <p:txBody>
          <a:bodyPr/>
          <a:lstStyle/>
          <a:p>
            <a:r>
              <a:t>• Inspección inicia en inglés</a:t>
            </a:r>
          </a:p>
          <a:p>
            <a:r>
              <a:t>• Evaluación en dos pasos: entrevista + reconocimiento de señales</a:t>
            </a:r>
          </a:p>
          <a:p>
            <a:r>
              <a:t>• Si falla, se emite violación y puede ser puesto fuera de servicio (OOS)</a:t>
            </a:r>
          </a:p>
          <a:p>
            <a:r>
              <a:t>• Excepción: choferes con discapacidad auditiva con exención</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Caso Singh – Florida 2025</a:t>
            </a:r>
          </a:p>
        </p:txBody>
      </p:sp>
      <p:sp>
        <p:nvSpPr>
          <p:cNvPr id="3" name="Content Placeholder 2"/>
          <p:cNvSpPr>
            <a:spLocks noGrp="1"/>
          </p:cNvSpPr>
          <p:nvPr>
            <p:ph idx="1"/>
          </p:nvPr>
        </p:nvSpPr>
        <p:spPr/>
        <p:txBody>
          <a:bodyPr/>
          <a:lstStyle/>
          <a:p>
            <a:r>
              <a:t>• Conductor indio falló examen de inglés y señales</a:t>
            </a:r>
          </a:p>
          <a:p>
            <a:r>
              <a:t>• Nuevo México contradijo al DOT – tensiones federales</a:t>
            </a:r>
          </a:p>
          <a:p>
            <a:r>
              <a:t>• Agosto 2025: choque fatal en Florida (3 muertos)</a:t>
            </a:r>
          </a:p>
          <a:p>
            <a:r>
              <a:t>• Ejemplo real del riesgo de no aplicar la regla ELP</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Observación Personal – Visa B-1</a:t>
            </a:r>
          </a:p>
        </p:txBody>
      </p:sp>
      <p:sp>
        <p:nvSpPr>
          <p:cNvPr id="3" name="Content Placeholder 2"/>
          <p:cNvSpPr>
            <a:spLocks noGrp="1"/>
          </p:cNvSpPr>
          <p:nvPr>
            <p:ph idx="1"/>
          </p:nvPr>
        </p:nvSpPr>
        <p:spPr/>
        <p:txBody>
          <a:bodyPr/>
          <a:lstStyle/>
          <a:p>
            <a:r>
              <a:t>“Estimo que próximamente podrían establecerse candados para choferes mexicanos. El Departamento de Estado ya adelantó que no se otorgarán visas de residencia para conductores de transporte. Es posible que incluso se limite la visa B-1 a la zona comercial fronteriza. Por ello, insisto en que las empresas comprendan los reglamentos aplicables y refuercen su capacitación interna.”</a:t>
            </a:r>
          </a:p>
        </p:txBody>
      </p:sp>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Fondos Federales – Estados Fronterizos</a:t>
            </a:r>
          </a:p>
        </p:txBody>
      </p:sp>
      <p:sp>
        <p:nvSpPr>
          <p:cNvPr id="3" name="Content Placeholder 2"/>
          <p:cNvSpPr>
            <a:spLocks noGrp="1"/>
          </p:cNvSpPr>
          <p:nvPr>
            <p:ph idx="1"/>
          </p:nvPr>
        </p:nvSpPr>
        <p:spPr/>
        <p:txBody>
          <a:bodyPr/>
          <a:lstStyle/>
          <a:p>
            <a:r>
              <a:t>Nuevo México: 43.5%</a:t>
            </a:r>
          </a:p>
          <a:p>
            <a:r>
              <a:t>Texas: 38%</a:t>
            </a:r>
          </a:p>
          <a:p>
            <a:r>
              <a:t>Arizona: 36.4%</a:t>
            </a:r>
          </a:p>
          <a:p>
            <a:r>
              <a:t>California: 33.9%</a:t>
            </a:r>
          </a:p>
          <a:p/>
          <a:p>
            <a:r>
              <a:t>→ Estados dependen fuertemente de fondos federales.</a:t>
            </a:r>
          </a:p>
          <a:p>
            <a:r>
              <a:t>→ Riesgo de retención si no cumplen la política ELP.</a:t>
            </a:r>
          </a:p>
        </p:txBody>
      </p:sp>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Checklist de Reglamentos y Archivos Clave</a:t>
            </a:r>
          </a:p>
        </p:txBody>
      </p:sp>
      <p:sp>
        <p:nvSpPr>
          <p:cNvPr id="3" name="Content Placeholder 2"/>
          <p:cNvSpPr>
            <a:spLocks noGrp="1"/>
          </p:cNvSpPr>
          <p:nvPr>
            <p:ph idx="1"/>
          </p:nvPr>
        </p:nvSpPr>
        <p:spPr/>
        <p:txBody>
          <a:bodyPr/>
          <a:lstStyle/>
          <a:p>
            <a:r>
              <a:t>• Clearinghouse (registro obligatorio)</a:t>
            </a:r>
          </a:p>
          <a:p>
            <a:r>
              <a:t>• UCR y MCS-150 (biennial update)</a:t>
            </a:r>
          </a:p>
          <a:p>
            <a:r>
              <a:t>• Expedientes de chofer (Part 391)</a:t>
            </a:r>
          </a:p>
          <a:p>
            <a:r>
              <a:t>• Pruebas de Drogas y Alcohol (Part 382)</a:t>
            </a:r>
          </a:p>
          <a:p>
            <a:r>
              <a:t>• Archivos de mantenimiento (Part 396)</a:t>
            </a:r>
          </a:p>
          <a:p>
            <a:r>
              <a:t>• Seguro y MCS-90 (Part 387)</a:t>
            </a:r>
          </a:p>
        </p:txBody>
      </p:sp>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Principal Place of Business (PPB) – 2009</a:t>
            </a:r>
          </a:p>
        </p:txBody>
      </p:sp>
      <p:sp>
        <p:nvSpPr>
          <p:cNvPr id="3" name="Content Placeholder 2"/>
          <p:cNvSpPr>
            <a:spLocks noGrp="1"/>
          </p:cNvSpPr>
          <p:nvPr>
            <p:ph idx="1"/>
          </p:nvPr>
        </p:nvSpPr>
        <p:spPr/>
        <p:txBody>
          <a:bodyPr/>
          <a:lstStyle/>
          <a:p>
            <a:r>
              <a:t>• Debe existir dirección física real</a:t>
            </a:r>
          </a:p>
          <a:p>
            <a:r>
              <a:t>• Archivos disponibles para inspección</a:t>
            </a:r>
          </a:p>
          <a:p>
            <a:r>
              <a:t>• Problema común: uso de direcciones virtuales</a:t>
            </a:r>
          </a:p>
          <a:p>
            <a:r>
              <a:t>• Posibles nuevas exigencias: verificación física y visitas no anunciadas</a:t>
            </a:r>
          </a:p>
        </p:txBody>
      </p:sp>
    </p:spTree>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Conclusión y Recomendaciones</a:t>
            </a:r>
          </a:p>
        </p:txBody>
      </p:sp>
      <p:sp>
        <p:nvSpPr>
          <p:cNvPr id="3" name="Content Placeholder 2"/>
          <p:cNvSpPr>
            <a:spLocks noGrp="1"/>
          </p:cNvSpPr>
          <p:nvPr>
            <p:ph idx="1"/>
          </p:nvPr>
        </p:nvSpPr>
        <p:spPr/>
        <p:txBody>
          <a:bodyPr/>
          <a:lstStyle/>
          <a:p>
            <a:r>
              <a:t>• Cumplir con la regla ELP es obligatorio</a:t>
            </a:r>
          </a:p>
          <a:p>
            <a:r>
              <a:t>• Caso Singh evidencia riesgo real</a:t>
            </a:r>
          </a:p>
          <a:p>
            <a:r>
              <a:t>• Fondos federales condicionan aplicación estatal</a:t>
            </a:r>
          </a:p>
          <a:p>
            <a:r>
              <a:t>• Empresas mexicanas deben anticiparse a mayores exigencias</a:t>
            </a:r>
          </a:p>
          <a:p>
            <a:r>
              <a:t>• Aprovechar consultoría y recursos disponibles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